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57" r:id="rId3"/>
    <p:sldId id="258" r:id="rId4"/>
    <p:sldId id="262" r:id="rId5"/>
    <p:sldId id="261" r:id="rId6"/>
    <p:sldId id="263" r:id="rId7"/>
    <p:sldId id="264" r:id="rId8"/>
    <p:sldId id="265" r:id="rId9"/>
    <p:sldId id="266" r:id="rId10"/>
    <p:sldId id="267" r:id="rId11"/>
    <p:sldId id="276" r:id="rId12"/>
    <p:sldId id="268" r:id="rId13"/>
    <p:sldId id="269" r:id="rId14"/>
    <p:sldId id="271" r:id="rId15"/>
    <p:sldId id="270" r:id="rId16"/>
    <p:sldId id="259"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7FB16-B75B-4CA9-90AC-31EEA6BBF5F9}" v="16" dt="2020-10-11T07:55:46.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97" autoAdjust="0"/>
  </p:normalViewPr>
  <p:slideViewPr>
    <p:cSldViewPr snapToGrid="0">
      <p:cViewPr varScale="1">
        <p:scale>
          <a:sx n="53" d="100"/>
          <a:sy n="53" d="100"/>
        </p:scale>
        <p:origin x="11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A0AC94-6C9B-4B3D-A9F0-208A5BCA5CB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4A8967E-3BB6-488A-9AE5-C252B7239627}">
      <dgm:prSet/>
      <dgm:spPr/>
      <dgm:t>
        <a:bodyPr/>
        <a:lstStyle/>
        <a:p>
          <a:pPr rtl="0"/>
          <a:r>
            <a:rPr lang="en-US"/>
            <a:t>Learn</a:t>
          </a:r>
          <a:r>
            <a:rPr lang="en-US">
              <a:latin typeface="Garamond" panose="02020404030301010803"/>
            </a:rPr>
            <a:t> about </a:t>
          </a:r>
          <a:r>
            <a:rPr lang="en-US" b="0" i="0" u="none" strike="noStrike" cap="none" baseline="0" noProof="0">
              <a:latin typeface="Garamond"/>
            </a:rPr>
            <a:t>the different histories of Thanksgiving. </a:t>
          </a:r>
          <a:endParaRPr lang="en-US"/>
        </a:p>
      </dgm:t>
    </dgm:pt>
    <dgm:pt modelId="{14F9C0C8-8DC0-4E6E-98C4-15E858A38AB3}" type="parTrans" cxnId="{424AA998-435D-4F5D-A67A-6E0B39D4E4CD}">
      <dgm:prSet/>
      <dgm:spPr/>
      <dgm:t>
        <a:bodyPr/>
        <a:lstStyle/>
        <a:p>
          <a:endParaRPr lang="en-US"/>
        </a:p>
      </dgm:t>
    </dgm:pt>
    <dgm:pt modelId="{69E0417E-3CCD-4A62-B54E-4BB8D7275369}" type="sibTrans" cxnId="{424AA998-435D-4F5D-A67A-6E0B39D4E4CD}">
      <dgm:prSet/>
      <dgm:spPr/>
      <dgm:t>
        <a:bodyPr/>
        <a:lstStyle/>
        <a:p>
          <a:endParaRPr lang="en-US"/>
        </a:p>
      </dgm:t>
    </dgm:pt>
    <dgm:pt modelId="{39D3D1A1-BFEB-41A1-A8A2-A1012826C46C}">
      <dgm:prSet/>
      <dgm:spPr/>
      <dgm:t>
        <a:bodyPr/>
        <a:lstStyle/>
        <a:p>
          <a:pPr rtl="0"/>
          <a:r>
            <a:rPr lang="en-US" dirty="0">
              <a:latin typeface="Garamond" panose="02020404030301010803"/>
            </a:rPr>
            <a:t>Explore why there may be so many different histories and what it means. </a:t>
          </a:r>
          <a:endParaRPr lang="en-US" dirty="0"/>
        </a:p>
      </dgm:t>
    </dgm:pt>
    <dgm:pt modelId="{B1B0BEE7-5D4A-49A7-9462-6B620CB7DD2C}" type="parTrans" cxnId="{8B47E56D-0B66-4177-8F43-606A26AD0BF4}">
      <dgm:prSet/>
      <dgm:spPr/>
      <dgm:t>
        <a:bodyPr/>
        <a:lstStyle/>
        <a:p>
          <a:endParaRPr lang="en-US"/>
        </a:p>
      </dgm:t>
    </dgm:pt>
    <dgm:pt modelId="{5468A86F-83D5-4AB0-939C-A4F39BE4A7B6}" type="sibTrans" cxnId="{8B47E56D-0B66-4177-8F43-606A26AD0BF4}">
      <dgm:prSet/>
      <dgm:spPr/>
      <dgm:t>
        <a:bodyPr/>
        <a:lstStyle/>
        <a:p>
          <a:endParaRPr lang="en-US"/>
        </a:p>
      </dgm:t>
    </dgm:pt>
    <dgm:pt modelId="{3B728054-78D1-4AA1-8F31-3748643864E4}">
      <dgm:prSet/>
      <dgm:spPr/>
      <dgm:t>
        <a:bodyPr/>
        <a:lstStyle/>
        <a:p>
          <a:pPr rtl="0"/>
          <a:r>
            <a:rPr lang="en-US"/>
            <a:t>Reflect</a:t>
          </a:r>
          <a:r>
            <a:rPr lang="en-US">
              <a:latin typeface="Garamond" panose="02020404030301010803"/>
            </a:rPr>
            <a:t> on how you can honor the true meaning of Thanksgiving. </a:t>
          </a:r>
          <a:endParaRPr lang="en-US"/>
        </a:p>
      </dgm:t>
    </dgm:pt>
    <dgm:pt modelId="{7D022D69-1117-4796-A07C-DFEEA12543A7}" type="parTrans" cxnId="{EE32B559-43DC-4128-8AEC-FA47EB81464A}">
      <dgm:prSet/>
      <dgm:spPr/>
      <dgm:t>
        <a:bodyPr/>
        <a:lstStyle/>
        <a:p>
          <a:endParaRPr lang="en-US"/>
        </a:p>
      </dgm:t>
    </dgm:pt>
    <dgm:pt modelId="{CDEC478A-719E-4F51-8F3C-24CB4860D4B5}" type="sibTrans" cxnId="{EE32B559-43DC-4128-8AEC-FA47EB81464A}">
      <dgm:prSet/>
      <dgm:spPr/>
      <dgm:t>
        <a:bodyPr/>
        <a:lstStyle/>
        <a:p>
          <a:endParaRPr lang="en-US"/>
        </a:p>
      </dgm:t>
    </dgm:pt>
    <dgm:pt modelId="{A9EFD99A-388E-4F75-BD5B-7C9D3F224C88}" type="pres">
      <dgm:prSet presAssocID="{18A0AC94-6C9B-4B3D-A9F0-208A5BCA5CB2}" presName="root" presStyleCnt="0">
        <dgm:presLayoutVars>
          <dgm:dir/>
          <dgm:resizeHandles val="exact"/>
        </dgm:presLayoutVars>
      </dgm:prSet>
      <dgm:spPr/>
    </dgm:pt>
    <dgm:pt modelId="{0BA4D500-B70F-4496-99FB-854990CD5D8B}" type="pres">
      <dgm:prSet presAssocID="{94A8967E-3BB6-488A-9AE5-C252B7239627}" presName="compNode" presStyleCnt="0"/>
      <dgm:spPr/>
    </dgm:pt>
    <dgm:pt modelId="{B3132644-3850-4E3D-97EF-D12ED1677208}" type="pres">
      <dgm:prSet presAssocID="{94A8967E-3BB6-488A-9AE5-C252B7239627}" presName="bgRect" presStyleLbl="bgShp" presStyleIdx="0" presStyleCnt="3"/>
      <dgm:spPr/>
    </dgm:pt>
    <dgm:pt modelId="{2C02ABF8-50B4-429B-BA34-04C66C604C65}" type="pres">
      <dgm:prSet presAssocID="{94A8967E-3BB6-488A-9AE5-C252B723962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2036DB84-BB12-471E-8041-31BC323A785C}" type="pres">
      <dgm:prSet presAssocID="{94A8967E-3BB6-488A-9AE5-C252B7239627}" presName="spaceRect" presStyleCnt="0"/>
      <dgm:spPr/>
    </dgm:pt>
    <dgm:pt modelId="{0C4D4176-3F89-4318-939F-551C6501D36B}" type="pres">
      <dgm:prSet presAssocID="{94A8967E-3BB6-488A-9AE5-C252B7239627}" presName="parTx" presStyleLbl="revTx" presStyleIdx="0" presStyleCnt="3">
        <dgm:presLayoutVars>
          <dgm:chMax val="0"/>
          <dgm:chPref val="0"/>
        </dgm:presLayoutVars>
      </dgm:prSet>
      <dgm:spPr/>
    </dgm:pt>
    <dgm:pt modelId="{9E9A2105-D442-4974-A7C2-4E0773109F75}" type="pres">
      <dgm:prSet presAssocID="{69E0417E-3CCD-4A62-B54E-4BB8D7275369}" presName="sibTrans" presStyleCnt="0"/>
      <dgm:spPr/>
    </dgm:pt>
    <dgm:pt modelId="{1DFB40EE-A154-4D41-82A8-D13F4A725AFF}" type="pres">
      <dgm:prSet presAssocID="{39D3D1A1-BFEB-41A1-A8A2-A1012826C46C}" presName="compNode" presStyleCnt="0"/>
      <dgm:spPr/>
    </dgm:pt>
    <dgm:pt modelId="{4E436ADF-233D-415C-99F2-3E3B506D4FCE}" type="pres">
      <dgm:prSet presAssocID="{39D3D1A1-BFEB-41A1-A8A2-A1012826C46C}" presName="bgRect" presStyleLbl="bgShp" presStyleIdx="1" presStyleCnt="3"/>
      <dgm:spPr/>
    </dgm:pt>
    <dgm:pt modelId="{A2C4EE0E-969C-4DC1-9534-0C27E74DD7DA}" type="pres">
      <dgm:prSet presAssocID="{39D3D1A1-BFEB-41A1-A8A2-A1012826C4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82C8051F-C755-40E5-BCD7-DEDC6113D67D}" type="pres">
      <dgm:prSet presAssocID="{39D3D1A1-BFEB-41A1-A8A2-A1012826C46C}" presName="spaceRect" presStyleCnt="0"/>
      <dgm:spPr/>
    </dgm:pt>
    <dgm:pt modelId="{6189E825-79FE-4567-99F3-9476F10CD353}" type="pres">
      <dgm:prSet presAssocID="{39D3D1A1-BFEB-41A1-A8A2-A1012826C46C}" presName="parTx" presStyleLbl="revTx" presStyleIdx="1" presStyleCnt="3">
        <dgm:presLayoutVars>
          <dgm:chMax val="0"/>
          <dgm:chPref val="0"/>
        </dgm:presLayoutVars>
      </dgm:prSet>
      <dgm:spPr/>
    </dgm:pt>
    <dgm:pt modelId="{F9C84C6D-A951-48BD-B043-11B94B931B52}" type="pres">
      <dgm:prSet presAssocID="{5468A86F-83D5-4AB0-939C-A4F39BE4A7B6}" presName="sibTrans" presStyleCnt="0"/>
      <dgm:spPr/>
    </dgm:pt>
    <dgm:pt modelId="{638C0D5A-1FE4-49FC-9CFC-5505CC86060B}" type="pres">
      <dgm:prSet presAssocID="{3B728054-78D1-4AA1-8F31-3748643864E4}" presName="compNode" presStyleCnt="0"/>
      <dgm:spPr/>
    </dgm:pt>
    <dgm:pt modelId="{340C2EF1-2F8E-4875-8397-51AE4250225A}" type="pres">
      <dgm:prSet presAssocID="{3B728054-78D1-4AA1-8F31-3748643864E4}" presName="bgRect" presStyleLbl="bgShp" presStyleIdx="2" presStyleCnt="3"/>
      <dgm:spPr/>
    </dgm:pt>
    <dgm:pt modelId="{D1F60E91-3D45-4D3E-BB65-77D1F2257BB9}" type="pres">
      <dgm:prSet presAssocID="{3B728054-78D1-4AA1-8F31-3748643864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19E31FB1-8FF6-41C3-916A-413D40AC1373}" type="pres">
      <dgm:prSet presAssocID="{3B728054-78D1-4AA1-8F31-3748643864E4}" presName="spaceRect" presStyleCnt="0"/>
      <dgm:spPr/>
    </dgm:pt>
    <dgm:pt modelId="{4AF7A2E9-47E7-4DF9-885B-9B35DB2A6971}" type="pres">
      <dgm:prSet presAssocID="{3B728054-78D1-4AA1-8F31-3748643864E4}" presName="parTx" presStyleLbl="revTx" presStyleIdx="2" presStyleCnt="3">
        <dgm:presLayoutVars>
          <dgm:chMax val="0"/>
          <dgm:chPref val="0"/>
        </dgm:presLayoutVars>
      </dgm:prSet>
      <dgm:spPr/>
    </dgm:pt>
  </dgm:ptLst>
  <dgm:cxnLst>
    <dgm:cxn modelId="{91037724-F1BA-42AB-AB3D-98AAB6E34D6F}" type="presOf" srcId="{94A8967E-3BB6-488A-9AE5-C252B7239627}" destId="{0C4D4176-3F89-4318-939F-551C6501D36B}" srcOrd="0" destOrd="0" presId="urn:microsoft.com/office/officeart/2018/2/layout/IconVerticalSolidList"/>
    <dgm:cxn modelId="{C4DB8264-A1C6-4304-8653-48F93E73BEF9}" type="presOf" srcId="{18A0AC94-6C9B-4B3D-A9F0-208A5BCA5CB2}" destId="{A9EFD99A-388E-4F75-BD5B-7C9D3F224C88}" srcOrd="0" destOrd="0" presId="urn:microsoft.com/office/officeart/2018/2/layout/IconVerticalSolidList"/>
    <dgm:cxn modelId="{858B7A4A-76C1-4E53-899E-B7B6FB70B068}" type="presOf" srcId="{39D3D1A1-BFEB-41A1-A8A2-A1012826C46C}" destId="{6189E825-79FE-4567-99F3-9476F10CD353}" srcOrd="0" destOrd="0" presId="urn:microsoft.com/office/officeart/2018/2/layout/IconVerticalSolidList"/>
    <dgm:cxn modelId="{8B47E56D-0B66-4177-8F43-606A26AD0BF4}" srcId="{18A0AC94-6C9B-4B3D-A9F0-208A5BCA5CB2}" destId="{39D3D1A1-BFEB-41A1-A8A2-A1012826C46C}" srcOrd="1" destOrd="0" parTransId="{B1B0BEE7-5D4A-49A7-9462-6B620CB7DD2C}" sibTransId="{5468A86F-83D5-4AB0-939C-A4F39BE4A7B6}"/>
    <dgm:cxn modelId="{487AC558-0E2E-4078-87D8-FD9DF9F0BE1B}" type="presOf" srcId="{3B728054-78D1-4AA1-8F31-3748643864E4}" destId="{4AF7A2E9-47E7-4DF9-885B-9B35DB2A6971}" srcOrd="0" destOrd="0" presId="urn:microsoft.com/office/officeart/2018/2/layout/IconVerticalSolidList"/>
    <dgm:cxn modelId="{EE32B559-43DC-4128-8AEC-FA47EB81464A}" srcId="{18A0AC94-6C9B-4B3D-A9F0-208A5BCA5CB2}" destId="{3B728054-78D1-4AA1-8F31-3748643864E4}" srcOrd="2" destOrd="0" parTransId="{7D022D69-1117-4796-A07C-DFEEA12543A7}" sibTransId="{CDEC478A-719E-4F51-8F3C-24CB4860D4B5}"/>
    <dgm:cxn modelId="{424AA998-435D-4F5D-A67A-6E0B39D4E4CD}" srcId="{18A0AC94-6C9B-4B3D-A9F0-208A5BCA5CB2}" destId="{94A8967E-3BB6-488A-9AE5-C252B7239627}" srcOrd="0" destOrd="0" parTransId="{14F9C0C8-8DC0-4E6E-98C4-15E858A38AB3}" sibTransId="{69E0417E-3CCD-4A62-B54E-4BB8D7275369}"/>
    <dgm:cxn modelId="{01E70F93-21F7-40FA-82C6-789D483A7E2F}" type="presParOf" srcId="{A9EFD99A-388E-4F75-BD5B-7C9D3F224C88}" destId="{0BA4D500-B70F-4496-99FB-854990CD5D8B}" srcOrd="0" destOrd="0" presId="urn:microsoft.com/office/officeart/2018/2/layout/IconVerticalSolidList"/>
    <dgm:cxn modelId="{FED89002-5446-4216-BF5E-24145AF1FDFA}" type="presParOf" srcId="{0BA4D500-B70F-4496-99FB-854990CD5D8B}" destId="{B3132644-3850-4E3D-97EF-D12ED1677208}" srcOrd="0" destOrd="0" presId="urn:microsoft.com/office/officeart/2018/2/layout/IconVerticalSolidList"/>
    <dgm:cxn modelId="{78E05E1F-300A-4E0D-B9FC-250CE81194BB}" type="presParOf" srcId="{0BA4D500-B70F-4496-99FB-854990CD5D8B}" destId="{2C02ABF8-50B4-429B-BA34-04C66C604C65}" srcOrd="1" destOrd="0" presId="urn:microsoft.com/office/officeart/2018/2/layout/IconVerticalSolidList"/>
    <dgm:cxn modelId="{42EAADEE-1850-4389-A7FF-FF1A8E2EDDDC}" type="presParOf" srcId="{0BA4D500-B70F-4496-99FB-854990CD5D8B}" destId="{2036DB84-BB12-471E-8041-31BC323A785C}" srcOrd="2" destOrd="0" presId="urn:microsoft.com/office/officeart/2018/2/layout/IconVerticalSolidList"/>
    <dgm:cxn modelId="{70B93DCF-3D85-4086-A597-473DC430693C}" type="presParOf" srcId="{0BA4D500-B70F-4496-99FB-854990CD5D8B}" destId="{0C4D4176-3F89-4318-939F-551C6501D36B}" srcOrd="3" destOrd="0" presId="urn:microsoft.com/office/officeart/2018/2/layout/IconVerticalSolidList"/>
    <dgm:cxn modelId="{1CA9DD3D-A598-42E9-BB35-5BB86975B175}" type="presParOf" srcId="{A9EFD99A-388E-4F75-BD5B-7C9D3F224C88}" destId="{9E9A2105-D442-4974-A7C2-4E0773109F75}" srcOrd="1" destOrd="0" presId="urn:microsoft.com/office/officeart/2018/2/layout/IconVerticalSolidList"/>
    <dgm:cxn modelId="{C30A5123-3946-4188-BE08-5745F20766AD}" type="presParOf" srcId="{A9EFD99A-388E-4F75-BD5B-7C9D3F224C88}" destId="{1DFB40EE-A154-4D41-82A8-D13F4A725AFF}" srcOrd="2" destOrd="0" presId="urn:microsoft.com/office/officeart/2018/2/layout/IconVerticalSolidList"/>
    <dgm:cxn modelId="{8ADE4DFE-FDFB-46F5-903A-0B232968C4C8}" type="presParOf" srcId="{1DFB40EE-A154-4D41-82A8-D13F4A725AFF}" destId="{4E436ADF-233D-415C-99F2-3E3B506D4FCE}" srcOrd="0" destOrd="0" presId="urn:microsoft.com/office/officeart/2018/2/layout/IconVerticalSolidList"/>
    <dgm:cxn modelId="{AA32C527-3DD3-448C-86AD-B7EBD8BADA4E}" type="presParOf" srcId="{1DFB40EE-A154-4D41-82A8-D13F4A725AFF}" destId="{A2C4EE0E-969C-4DC1-9534-0C27E74DD7DA}" srcOrd="1" destOrd="0" presId="urn:microsoft.com/office/officeart/2018/2/layout/IconVerticalSolidList"/>
    <dgm:cxn modelId="{22063786-3FF8-4F78-8B7A-130D0A0715B2}" type="presParOf" srcId="{1DFB40EE-A154-4D41-82A8-D13F4A725AFF}" destId="{82C8051F-C755-40E5-BCD7-DEDC6113D67D}" srcOrd="2" destOrd="0" presId="urn:microsoft.com/office/officeart/2018/2/layout/IconVerticalSolidList"/>
    <dgm:cxn modelId="{824BD6F5-A278-401C-817E-06B998F010E2}" type="presParOf" srcId="{1DFB40EE-A154-4D41-82A8-D13F4A725AFF}" destId="{6189E825-79FE-4567-99F3-9476F10CD353}" srcOrd="3" destOrd="0" presId="urn:microsoft.com/office/officeart/2018/2/layout/IconVerticalSolidList"/>
    <dgm:cxn modelId="{D7044A6A-B633-4ABB-BBBB-FDAC808FA98C}" type="presParOf" srcId="{A9EFD99A-388E-4F75-BD5B-7C9D3F224C88}" destId="{F9C84C6D-A951-48BD-B043-11B94B931B52}" srcOrd="3" destOrd="0" presId="urn:microsoft.com/office/officeart/2018/2/layout/IconVerticalSolidList"/>
    <dgm:cxn modelId="{E2999B19-DCA8-4862-B77C-665A682E8B08}" type="presParOf" srcId="{A9EFD99A-388E-4F75-BD5B-7C9D3F224C88}" destId="{638C0D5A-1FE4-49FC-9CFC-5505CC86060B}" srcOrd="4" destOrd="0" presId="urn:microsoft.com/office/officeart/2018/2/layout/IconVerticalSolidList"/>
    <dgm:cxn modelId="{B6720DA7-A314-4C43-8CC5-6F92E8DC2A49}" type="presParOf" srcId="{638C0D5A-1FE4-49FC-9CFC-5505CC86060B}" destId="{340C2EF1-2F8E-4875-8397-51AE4250225A}" srcOrd="0" destOrd="0" presId="urn:microsoft.com/office/officeart/2018/2/layout/IconVerticalSolidList"/>
    <dgm:cxn modelId="{E757715B-79FF-4CDB-9C23-150195369DA2}" type="presParOf" srcId="{638C0D5A-1FE4-49FC-9CFC-5505CC86060B}" destId="{D1F60E91-3D45-4D3E-BB65-77D1F2257BB9}" srcOrd="1" destOrd="0" presId="urn:microsoft.com/office/officeart/2018/2/layout/IconVerticalSolidList"/>
    <dgm:cxn modelId="{60216715-AE54-464E-9502-FD24D3A62364}" type="presParOf" srcId="{638C0D5A-1FE4-49FC-9CFC-5505CC86060B}" destId="{19E31FB1-8FF6-41C3-916A-413D40AC1373}" srcOrd="2" destOrd="0" presId="urn:microsoft.com/office/officeart/2018/2/layout/IconVerticalSolidList"/>
    <dgm:cxn modelId="{156B6311-360D-4C71-9AC9-9579E2D4B403}" type="presParOf" srcId="{638C0D5A-1FE4-49FC-9CFC-5505CC86060B}" destId="{4AF7A2E9-47E7-4DF9-885B-9B35DB2A697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801BF-FF95-49C0-84D6-375A96FD565D}" type="doc">
      <dgm:prSet loTypeId="urn:microsoft.com/office/officeart/2018/2/layout/IconCircleList" loCatId="icon" qsTypeId="urn:microsoft.com/office/officeart/2005/8/quickstyle/simple1" qsCatId="simple" csTypeId="urn:microsoft.com/office/officeart/2018/5/colors/Iconchunking_neutralbg_accent3_2" csCatId="accent3" phldr="1"/>
      <dgm:spPr/>
      <dgm:t>
        <a:bodyPr/>
        <a:lstStyle/>
        <a:p>
          <a:endParaRPr lang="en-US"/>
        </a:p>
      </dgm:t>
    </dgm:pt>
    <dgm:pt modelId="{39877FA3-8855-44C8-B16E-DB2EB482EA7C}">
      <dgm:prSet/>
      <dgm:spPr/>
      <dgm:t>
        <a:bodyPr/>
        <a:lstStyle/>
        <a:p>
          <a:r>
            <a:rPr lang="en-US"/>
            <a:t>Once you have discovered whose land you are on, click on the link and learn more about those nations. </a:t>
          </a:r>
        </a:p>
      </dgm:t>
    </dgm:pt>
    <dgm:pt modelId="{6077044D-CEFD-41D9-9B42-CF4224EA383C}" type="parTrans" cxnId="{65E1692D-88A3-47E9-B019-51BB0BA5BB48}">
      <dgm:prSet/>
      <dgm:spPr/>
      <dgm:t>
        <a:bodyPr/>
        <a:lstStyle/>
        <a:p>
          <a:endParaRPr lang="en-US"/>
        </a:p>
      </dgm:t>
    </dgm:pt>
    <dgm:pt modelId="{551EE461-543B-4719-B2D4-22E10B882360}" type="sibTrans" cxnId="{65E1692D-88A3-47E9-B019-51BB0BA5BB48}">
      <dgm:prSet/>
      <dgm:spPr/>
      <dgm:t>
        <a:bodyPr/>
        <a:lstStyle/>
        <a:p>
          <a:endParaRPr lang="en-US"/>
        </a:p>
      </dgm:t>
    </dgm:pt>
    <dgm:pt modelId="{D456C18F-3F2E-4BEC-9BB4-7E79DD54964E}">
      <dgm:prSet/>
      <dgm:spPr/>
      <dgm:t>
        <a:bodyPr/>
        <a:lstStyle/>
        <a:p>
          <a:r>
            <a:rPr lang="en-US"/>
            <a:t>One of the best way we can honor other cultures is by learning more about them!</a:t>
          </a:r>
        </a:p>
      </dgm:t>
    </dgm:pt>
    <dgm:pt modelId="{75CD1EF9-7A47-47C2-A814-7D54305C679A}" type="parTrans" cxnId="{F4EB4D41-B08F-42E5-B9FB-AB8B6526E35B}">
      <dgm:prSet/>
      <dgm:spPr/>
      <dgm:t>
        <a:bodyPr/>
        <a:lstStyle/>
        <a:p>
          <a:endParaRPr lang="en-US"/>
        </a:p>
      </dgm:t>
    </dgm:pt>
    <dgm:pt modelId="{33541D2B-DE93-490E-9B6D-7087F9D85324}" type="sibTrans" cxnId="{F4EB4D41-B08F-42E5-B9FB-AB8B6526E35B}">
      <dgm:prSet/>
      <dgm:spPr/>
      <dgm:t>
        <a:bodyPr/>
        <a:lstStyle/>
        <a:p>
          <a:endParaRPr lang="en-US"/>
        </a:p>
      </dgm:t>
    </dgm:pt>
    <dgm:pt modelId="{4FDFA1E9-F55D-4734-B2D9-681C4038CE76}" type="pres">
      <dgm:prSet presAssocID="{AFE801BF-FF95-49C0-84D6-375A96FD565D}" presName="root" presStyleCnt="0">
        <dgm:presLayoutVars>
          <dgm:dir/>
          <dgm:resizeHandles val="exact"/>
        </dgm:presLayoutVars>
      </dgm:prSet>
      <dgm:spPr/>
    </dgm:pt>
    <dgm:pt modelId="{A7B7F524-962F-47D9-86BE-049BF74C600C}" type="pres">
      <dgm:prSet presAssocID="{AFE801BF-FF95-49C0-84D6-375A96FD565D}" presName="container" presStyleCnt="0">
        <dgm:presLayoutVars>
          <dgm:dir/>
          <dgm:resizeHandles val="exact"/>
        </dgm:presLayoutVars>
      </dgm:prSet>
      <dgm:spPr/>
    </dgm:pt>
    <dgm:pt modelId="{E2F278D7-3ECC-4B25-A10C-5ED641223E72}" type="pres">
      <dgm:prSet presAssocID="{39877FA3-8855-44C8-B16E-DB2EB482EA7C}" presName="compNode" presStyleCnt="0"/>
      <dgm:spPr/>
    </dgm:pt>
    <dgm:pt modelId="{8E9FB306-F866-4DD5-AC4D-E8CD289081BD}" type="pres">
      <dgm:prSet presAssocID="{39877FA3-8855-44C8-B16E-DB2EB482EA7C}" presName="iconBgRect" presStyleLbl="bgShp" presStyleIdx="0" presStyleCnt="2"/>
      <dgm:spPr/>
    </dgm:pt>
    <dgm:pt modelId="{53F5D092-14CF-4D5B-97E8-5860247F1957}" type="pres">
      <dgm:prSet presAssocID="{39877FA3-8855-44C8-B16E-DB2EB482EA7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nk"/>
        </a:ext>
      </dgm:extLst>
    </dgm:pt>
    <dgm:pt modelId="{7E1FD07E-5137-436F-93AF-8BDAFA1CCD21}" type="pres">
      <dgm:prSet presAssocID="{39877FA3-8855-44C8-B16E-DB2EB482EA7C}" presName="spaceRect" presStyleCnt="0"/>
      <dgm:spPr/>
    </dgm:pt>
    <dgm:pt modelId="{9E14F1FD-93B6-4FC4-BBDB-69659E1439DF}" type="pres">
      <dgm:prSet presAssocID="{39877FA3-8855-44C8-B16E-DB2EB482EA7C}" presName="textRect" presStyleLbl="revTx" presStyleIdx="0" presStyleCnt="2">
        <dgm:presLayoutVars>
          <dgm:chMax val="1"/>
          <dgm:chPref val="1"/>
        </dgm:presLayoutVars>
      </dgm:prSet>
      <dgm:spPr/>
    </dgm:pt>
    <dgm:pt modelId="{A64F4008-B386-4D1C-A95C-772237D3A137}" type="pres">
      <dgm:prSet presAssocID="{551EE461-543B-4719-B2D4-22E10B882360}" presName="sibTrans" presStyleLbl="sibTrans2D1" presStyleIdx="0" presStyleCnt="0"/>
      <dgm:spPr/>
    </dgm:pt>
    <dgm:pt modelId="{D39679D3-A6E1-4A0D-9364-7B2A9884FA1A}" type="pres">
      <dgm:prSet presAssocID="{D456C18F-3F2E-4BEC-9BB4-7E79DD54964E}" presName="compNode" presStyleCnt="0"/>
      <dgm:spPr/>
    </dgm:pt>
    <dgm:pt modelId="{7D0EDA50-B018-4F3A-ACA5-D93901407341}" type="pres">
      <dgm:prSet presAssocID="{D456C18F-3F2E-4BEC-9BB4-7E79DD54964E}" presName="iconBgRect" presStyleLbl="bgShp" presStyleIdx="1" presStyleCnt="2"/>
      <dgm:spPr/>
    </dgm:pt>
    <dgm:pt modelId="{F3A90700-9C55-4AFE-AA9E-574164CD9CF1}" type="pres">
      <dgm:prSet presAssocID="{D456C18F-3F2E-4BEC-9BB4-7E79DD54964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A8C09825-533A-4A81-9B6A-509BED890A26}" type="pres">
      <dgm:prSet presAssocID="{D456C18F-3F2E-4BEC-9BB4-7E79DD54964E}" presName="spaceRect" presStyleCnt="0"/>
      <dgm:spPr/>
    </dgm:pt>
    <dgm:pt modelId="{5E0FFBD8-9AE4-43DF-98D6-B90B20E77B0F}" type="pres">
      <dgm:prSet presAssocID="{D456C18F-3F2E-4BEC-9BB4-7E79DD54964E}" presName="textRect" presStyleLbl="revTx" presStyleIdx="1" presStyleCnt="2">
        <dgm:presLayoutVars>
          <dgm:chMax val="1"/>
          <dgm:chPref val="1"/>
        </dgm:presLayoutVars>
      </dgm:prSet>
      <dgm:spPr/>
    </dgm:pt>
  </dgm:ptLst>
  <dgm:cxnLst>
    <dgm:cxn modelId="{65E1692D-88A3-47E9-B019-51BB0BA5BB48}" srcId="{AFE801BF-FF95-49C0-84D6-375A96FD565D}" destId="{39877FA3-8855-44C8-B16E-DB2EB482EA7C}" srcOrd="0" destOrd="0" parTransId="{6077044D-CEFD-41D9-9B42-CF4224EA383C}" sibTransId="{551EE461-543B-4719-B2D4-22E10B882360}"/>
    <dgm:cxn modelId="{D146823C-E0FA-4EE5-A931-AF34C201EBD2}" type="presOf" srcId="{39877FA3-8855-44C8-B16E-DB2EB482EA7C}" destId="{9E14F1FD-93B6-4FC4-BBDB-69659E1439DF}" srcOrd="0" destOrd="0" presId="urn:microsoft.com/office/officeart/2018/2/layout/IconCircleList"/>
    <dgm:cxn modelId="{F4EB4D41-B08F-42E5-B9FB-AB8B6526E35B}" srcId="{AFE801BF-FF95-49C0-84D6-375A96FD565D}" destId="{D456C18F-3F2E-4BEC-9BB4-7E79DD54964E}" srcOrd="1" destOrd="0" parTransId="{75CD1EF9-7A47-47C2-A814-7D54305C679A}" sibTransId="{33541D2B-DE93-490E-9B6D-7087F9D85324}"/>
    <dgm:cxn modelId="{2A6C5C9B-CEAD-4CA6-BB06-5F3ABF4158A7}" type="presOf" srcId="{AFE801BF-FF95-49C0-84D6-375A96FD565D}" destId="{4FDFA1E9-F55D-4734-B2D9-681C4038CE76}" srcOrd="0" destOrd="0" presId="urn:microsoft.com/office/officeart/2018/2/layout/IconCircleList"/>
    <dgm:cxn modelId="{7FB26BCF-8817-48BD-B18C-FF472E18CF01}" type="presOf" srcId="{D456C18F-3F2E-4BEC-9BB4-7E79DD54964E}" destId="{5E0FFBD8-9AE4-43DF-98D6-B90B20E77B0F}" srcOrd="0" destOrd="0" presId="urn:microsoft.com/office/officeart/2018/2/layout/IconCircleList"/>
    <dgm:cxn modelId="{2D7245D3-21EB-467A-A683-8C3DDEC262B1}" type="presOf" srcId="{551EE461-543B-4719-B2D4-22E10B882360}" destId="{A64F4008-B386-4D1C-A95C-772237D3A137}" srcOrd="0" destOrd="0" presId="urn:microsoft.com/office/officeart/2018/2/layout/IconCircleList"/>
    <dgm:cxn modelId="{1F6FF16A-C90A-40BB-A458-A18E5D8DE20A}" type="presParOf" srcId="{4FDFA1E9-F55D-4734-B2D9-681C4038CE76}" destId="{A7B7F524-962F-47D9-86BE-049BF74C600C}" srcOrd="0" destOrd="0" presId="urn:microsoft.com/office/officeart/2018/2/layout/IconCircleList"/>
    <dgm:cxn modelId="{0EBBB41C-81CE-4B02-9A0F-4BA8D3D75E89}" type="presParOf" srcId="{A7B7F524-962F-47D9-86BE-049BF74C600C}" destId="{E2F278D7-3ECC-4B25-A10C-5ED641223E72}" srcOrd="0" destOrd="0" presId="urn:microsoft.com/office/officeart/2018/2/layout/IconCircleList"/>
    <dgm:cxn modelId="{BB3EBE35-E1C0-478B-A7CA-212D473FF999}" type="presParOf" srcId="{E2F278D7-3ECC-4B25-A10C-5ED641223E72}" destId="{8E9FB306-F866-4DD5-AC4D-E8CD289081BD}" srcOrd="0" destOrd="0" presId="urn:microsoft.com/office/officeart/2018/2/layout/IconCircleList"/>
    <dgm:cxn modelId="{2E4765DB-1D89-4527-B1EC-9D367F3AD703}" type="presParOf" srcId="{E2F278D7-3ECC-4B25-A10C-5ED641223E72}" destId="{53F5D092-14CF-4D5B-97E8-5860247F1957}" srcOrd="1" destOrd="0" presId="urn:microsoft.com/office/officeart/2018/2/layout/IconCircleList"/>
    <dgm:cxn modelId="{4DBD4D77-1028-4009-949B-912BD91CCF2B}" type="presParOf" srcId="{E2F278D7-3ECC-4B25-A10C-5ED641223E72}" destId="{7E1FD07E-5137-436F-93AF-8BDAFA1CCD21}" srcOrd="2" destOrd="0" presId="urn:microsoft.com/office/officeart/2018/2/layout/IconCircleList"/>
    <dgm:cxn modelId="{48630929-B7E7-438C-BDA6-147051C41F25}" type="presParOf" srcId="{E2F278D7-3ECC-4B25-A10C-5ED641223E72}" destId="{9E14F1FD-93B6-4FC4-BBDB-69659E1439DF}" srcOrd="3" destOrd="0" presId="urn:microsoft.com/office/officeart/2018/2/layout/IconCircleList"/>
    <dgm:cxn modelId="{A76D915B-A4C5-4F3F-A003-ACA868CDF7DF}" type="presParOf" srcId="{A7B7F524-962F-47D9-86BE-049BF74C600C}" destId="{A64F4008-B386-4D1C-A95C-772237D3A137}" srcOrd="1" destOrd="0" presId="urn:microsoft.com/office/officeart/2018/2/layout/IconCircleList"/>
    <dgm:cxn modelId="{82F70EA2-FC8D-4138-BC5D-C7EA914D5FCC}" type="presParOf" srcId="{A7B7F524-962F-47D9-86BE-049BF74C600C}" destId="{D39679D3-A6E1-4A0D-9364-7B2A9884FA1A}" srcOrd="2" destOrd="0" presId="urn:microsoft.com/office/officeart/2018/2/layout/IconCircleList"/>
    <dgm:cxn modelId="{E1D708D1-177C-4F42-AAE5-AA3502A5447D}" type="presParOf" srcId="{D39679D3-A6E1-4A0D-9364-7B2A9884FA1A}" destId="{7D0EDA50-B018-4F3A-ACA5-D93901407341}" srcOrd="0" destOrd="0" presId="urn:microsoft.com/office/officeart/2018/2/layout/IconCircleList"/>
    <dgm:cxn modelId="{7E29DA64-24B7-4F26-9F9E-39C35397AF98}" type="presParOf" srcId="{D39679D3-A6E1-4A0D-9364-7B2A9884FA1A}" destId="{F3A90700-9C55-4AFE-AA9E-574164CD9CF1}" srcOrd="1" destOrd="0" presId="urn:microsoft.com/office/officeart/2018/2/layout/IconCircleList"/>
    <dgm:cxn modelId="{BEB1570C-5813-40B9-B12E-271AD9BEA1FA}" type="presParOf" srcId="{D39679D3-A6E1-4A0D-9364-7B2A9884FA1A}" destId="{A8C09825-533A-4A81-9B6A-509BED890A26}" srcOrd="2" destOrd="0" presId="urn:microsoft.com/office/officeart/2018/2/layout/IconCircleList"/>
    <dgm:cxn modelId="{7150EFE2-D9BB-443D-89FC-5CF4DA5CD491}" type="presParOf" srcId="{D39679D3-A6E1-4A0D-9364-7B2A9884FA1A}" destId="{5E0FFBD8-9AE4-43DF-98D6-B90B20E77B0F}"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32644-3850-4E3D-97EF-D12ED1677208}">
      <dsp:nvSpPr>
        <dsp:cNvPr id="0" name=""/>
        <dsp:cNvSpPr/>
      </dsp:nvSpPr>
      <dsp:spPr>
        <a:xfrm>
          <a:off x="0" y="640"/>
          <a:ext cx="591420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02ABF8-50B4-429B-BA34-04C66C604C65}">
      <dsp:nvSpPr>
        <dsp:cNvPr id="0" name=""/>
        <dsp:cNvSpPr/>
      </dsp:nvSpPr>
      <dsp:spPr>
        <a:xfrm>
          <a:off x="453523" y="337971"/>
          <a:ext cx="824587" cy="824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4D4176-3F89-4318-939F-551C6501D36B}">
      <dsp:nvSpPr>
        <dsp:cNvPr id="0" name=""/>
        <dsp:cNvSpPr/>
      </dsp:nvSpPr>
      <dsp:spPr>
        <a:xfrm>
          <a:off x="1731633" y="640"/>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rtl="0">
            <a:lnSpc>
              <a:spcPct val="90000"/>
            </a:lnSpc>
            <a:spcBef>
              <a:spcPct val="0"/>
            </a:spcBef>
            <a:spcAft>
              <a:spcPct val="35000"/>
            </a:spcAft>
            <a:buNone/>
          </a:pPr>
          <a:r>
            <a:rPr lang="en-US" sz="2500" kern="1200"/>
            <a:t>Learn</a:t>
          </a:r>
          <a:r>
            <a:rPr lang="en-US" sz="2500" kern="1200">
              <a:latin typeface="Garamond" panose="02020404030301010803"/>
            </a:rPr>
            <a:t> about </a:t>
          </a:r>
          <a:r>
            <a:rPr lang="en-US" sz="2500" b="0" i="0" u="none" strike="noStrike" kern="1200" cap="none" baseline="0" noProof="0">
              <a:latin typeface="Garamond"/>
            </a:rPr>
            <a:t>the different histories of Thanksgiving. </a:t>
          </a:r>
          <a:endParaRPr lang="en-US" sz="2500" kern="1200"/>
        </a:p>
      </dsp:txBody>
      <dsp:txXfrm>
        <a:off x="1731633" y="640"/>
        <a:ext cx="4182575" cy="1499250"/>
      </dsp:txXfrm>
    </dsp:sp>
    <dsp:sp modelId="{4E436ADF-233D-415C-99F2-3E3B506D4FCE}">
      <dsp:nvSpPr>
        <dsp:cNvPr id="0" name=""/>
        <dsp:cNvSpPr/>
      </dsp:nvSpPr>
      <dsp:spPr>
        <a:xfrm>
          <a:off x="0" y="1874703"/>
          <a:ext cx="591420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C4EE0E-969C-4DC1-9534-0C27E74DD7DA}">
      <dsp:nvSpPr>
        <dsp:cNvPr id="0" name=""/>
        <dsp:cNvSpPr/>
      </dsp:nvSpPr>
      <dsp:spPr>
        <a:xfrm>
          <a:off x="453523" y="2212034"/>
          <a:ext cx="824587" cy="824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89E825-79FE-4567-99F3-9476F10CD353}">
      <dsp:nvSpPr>
        <dsp:cNvPr id="0" name=""/>
        <dsp:cNvSpPr/>
      </dsp:nvSpPr>
      <dsp:spPr>
        <a:xfrm>
          <a:off x="1731633" y="1874703"/>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Garamond" panose="02020404030301010803"/>
            </a:rPr>
            <a:t>Explore why there may be so many different histories and what it means. </a:t>
          </a:r>
          <a:endParaRPr lang="en-US" sz="2500" kern="1200" dirty="0"/>
        </a:p>
      </dsp:txBody>
      <dsp:txXfrm>
        <a:off x="1731633" y="1874703"/>
        <a:ext cx="4182575" cy="1499250"/>
      </dsp:txXfrm>
    </dsp:sp>
    <dsp:sp modelId="{340C2EF1-2F8E-4875-8397-51AE4250225A}">
      <dsp:nvSpPr>
        <dsp:cNvPr id="0" name=""/>
        <dsp:cNvSpPr/>
      </dsp:nvSpPr>
      <dsp:spPr>
        <a:xfrm>
          <a:off x="0" y="3748766"/>
          <a:ext cx="5914209" cy="14992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60E91-3D45-4D3E-BB65-77D1F2257BB9}">
      <dsp:nvSpPr>
        <dsp:cNvPr id="0" name=""/>
        <dsp:cNvSpPr/>
      </dsp:nvSpPr>
      <dsp:spPr>
        <a:xfrm>
          <a:off x="453523" y="4086097"/>
          <a:ext cx="824587" cy="824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F7A2E9-47E7-4DF9-885B-9B35DB2A6971}">
      <dsp:nvSpPr>
        <dsp:cNvPr id="0" name=""/>
        <dsp:cNvSpPr/>
      </dsp:nvSpPr>
      <dsp:spPr>
        <a:xfrm>
          <a:off x="1731633" y="3748766"/>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1111250" rtl="0">
            <a:lnSpc>
              <a:spcPct val="90000"/>
            </a:lnSpc>
            <a:spcBef>
              <a:spcPct val="0"/>
            </a:spcBef>
            <a:spcAft>
              <a:spcPct val="35000"/>
            </a:spcAft>
            <a:buNone/>
          </a:pPr>
          <a:r>
            <a:rPr lang="en-US" sz="2500" kern="1200"/>
            <a:t>Reflect</a:t>
          </a:r>
          <a:r>
            <a:rPr lang="en-US" sz="2500" kern="1200">
              <a:latin typeface="Garamond" panose="02020404030301010803"/>
            </a:rPr>
            <a:t> on how you can honor the true meaning of Thanksgiving. </a:t>
          </a:r>
          <a:endParaRPr lang="en-US" sz="2500" kern="1200"/>
        </a:p>
      </dsp:txBody>
      <dsp:txXfrm>
        <a:off x="1731633" y="3748766"/>
        <a:ext cx="4182575" cy="1499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FB306-F866-4DD5-AC4D-E8CD289081BD}">
      <dsp:nvSpPr>
        <dsp:cNvPr id="0" name=""/>
        <dsp:cNvSpPr/>
      </dsp:nvSpPr>
      <dsp:spPr>
        <a:xfrm>
          <a:off x="281685" y="1780955"/>
          <a:ext cx="1371708" cy="137170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5D092-14CF-4D5B-97E8-5860247F1957}">
      <dsp:nvSpPr>
        <dsp:cNvPr id="0" name=""/>
        <dsp:cNvSpPr/>
      </dsp:nvSpPr>
      <dsp:spPr>
        <a:xfrm>
          <a:off x="569744" y="2069013"/>
          <a:ext cx="795591" cy="795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14F1FD-93B6-4FC4-BBDB-69659E1439DF}">
      <dsp:nvSpPr>
        <dsp:cNvPr id="0" name=""/>
        <dsp:cNvSpPr/>
      </dsp:nvSpPr>
      <dsp:spPr>
        <a:xfrm>
          <a:off x="1947331" y="1780955"/>
          <a:ext cx="3233313" cy="1371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Once you have discovered whose land you are on, click on the link and learn more about those nations. </a:t>
          </a:r>
        </a:p>
      </dsp:txBody>
      <dsp:txXfrm>
        <a:off x="1947331" y="1780955"/>
        <a:ext cx="3233313" cy="1371708"/>
      </dsp:txXfrm>
    </dsp:sp>
    <dsp:sp modelId="{7D0EDA50-B018-4F3A-ACA5-D93901407341}">
      <dsp:nvSpPr>
        <dsp:cNvPr id="0" name=""/>
        <dsp:cNvSpPr/>
      </dsp:nvSpPr>
      <dsp:spPr>
        <a:xfrm>
          <a:off x="5744025" y="1780955"/>
          <a:ext cx="1371708" cy="137170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90700-9C55-4AFE-AA9E-574164CD9CF1}">
      <dsp:nvSpPr>
        <dsp:cNvPr id="0" name=""/>
        <dsp:cNvSpPr/>
      </dsp:nvSpPr>
      <dsp:spPr>
        <a:xfrm>
          <a:off x="6032083" y="2069013"/>
          <a:ext cx="795591" cy="7955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0FFBD8-9AE4-43DF-98D6-B90B20E77B0F}">
      <dsp:nvSpPr>
        <dsp:cNvPr id="0" name=""/>
        <dsp:cNvSpPr/>
      </dsp:nvSpPr>
      <dsp:spPr>
        <a:xfrm>
          <a:off x="7409671" y="1780955"/>
          <a:ext cx="3233313" cy="1371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One of the best way we can honor other cultures is by learning more about them!</a:t>
          </a:r>
        </a:p>
      </dsp:txBody>
      <dsp:txXfrm>
        <a:off x="7409671" y="1780955"/>
        <a:ext cx="3233313" cy="13717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E47A4-DEE0-4E80-AA06-6F21EAA45CFD}" type="datetimeFigureOut">
              <a:rPr lang="en-US"/>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5D7A2-A054-4560-93ED-31F4A52BADD0}" type="slidenum">
              <a:rPr lang="en-US"/>
              <a:t>‹#›</a:t>
            </a:fld>
            <a:endParaRPr lang="en-US"/>
          </a:p>
        </p:txBody>
      </p:sp>
    </p:spTree>
    <p:extLst>
      <p:ext uri="{BB962C8B-B14F-4D97-AF65-F5344CB8AC3E}">
        <p14:creationId xmlns:p14="http://schemas.microsoft.com/office/powerpoint/2010/main" val="286457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K7jLeBWMA0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feel free to encourage student participation whichever way you are most comfortable: in the Zoom chat, on a previously shared Jamboard, in break out groups, or all together in a grid view.  There will be a lot of opportunities for participation throughout this presentation. </a:t>
            </a:r>
            <a:endParaRPr lang="en-US"/>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1</a:t>
            </a:fld>
            <a:endParaRPr lang="en-US"/>
          </a:p>
        </p:txBody>
      </p:sp>
    </p:spTree>
    <p:extLst>
      <p:ext uri="{BB962C8B-B14F-4D97-AF65-F5344CB8AC3E}">
        <p14:creationId xmlns:p14="http://schemas.microsoft.com/office/powerpoint/2010/main" val="49321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endParaRPr lang="en-US" dirty="0">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10</a:t>
            </a:fld>
            <a:endParaRPr lang="en-US"/>
          </a:p>
        </p:txBody>
      </p:sp>
    </p:spTree>
    <p:extLst>
      <p:ext uri="{BB962C8B-B14F-4D97-AF65-F5344CB8AC3E}">
        <p14:creationId xmlns:p14="http://schemas.microsoft.com/office/powerpoint/2010/main" val="304613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t>Time permitting, this would be a great spot to stop, and pick back up during your next session! </a:t>
            </a:r>
          </a:p>
          <a:p>
            <a:endParaRPr lang="en-US">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11</a:t>
            </a:fld>
            <a:endParaRPr lang="en-US"/>
          </a:p>
        </p:txBody>
      </p:sp>
    </p:spTree>
    <p:extLst>
      <p:ext uri="{BB962C8B-B14F-4D97-AF65-F5344CB8AC3E}">
        <p14:creationId xmlns:p14="http://schemas.microsoft.com/office/powerpoint/2010/main" val="77369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3:05</a:t>
            </a:r>
          </a:p>
          <a:p>
            <a:endParaRPr lang="en-US" dirty="0">
              <a:cs typeface="Calibri"/>
            </a:endParaRPr>
          </a:p>
          <a:p>
            <a:r>
              <a:rPr lang="en-US" dirty="0">
                <a:cs typeface="Calibri"/>
              </a:rPr>
              <a:t>https://www.youtube.com/watch?v=WumiRK06Yqw</a:t>
            </a:r>
          </a:p>
        </p:txBody>
      </p:sp>
      <p:sp>
        <p:nvSpPr>
          <p:cNvPr id="4" name="Slide Number Placeholder 3"/>
          <p:cNvSpPr>
            <a:spLocks noGrp="1"/>
          </p:cNvSpPr>
          <p:nvPr>
            <p:ph type="sldNum" sz="quarter" idx="5"/>
          </p:nvPr>
        </p:nvSpPr>
        <p:spPr/>
        <p:txBody>
          <a:bodyPr/>
          <a:lstStyle/>
          <a:p>
            <a:fld id="{5445D7A2-A054-4560-93ED-31F4A52BADD0}" type="slidenum">
              <a:rPr lang="en-US"/>
              <a:t>12</a:t>
            </a:fld>
            <a:endParaRPr lang="en-US"/>
          </a:p>
        </p:txBody>
      </p:sp>
    </p:spTree>
    <p:extLst>
      <p:ext uri="{BB962C8B-B14F-4D97-AF65-F5344CB8AC3E}">
        <p14:creationId xmlns:p14="http://schemas.microsoft.com/office/powerpoint/2010/main" val="244080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Engage students in dialogue regarding the problematic messages in the previous video.  Some may mention: </a:t>
            </a:r>
          </a:p>
          <a:p>
            <a:endParaRPr lang="en-US" dirty="0">
              <a:cs typeface="Calibri"/>
            </a:endParaRPr>
          </a:p>
          <a:p>
            <a:pPr marL="171450" indent="-171450">
              <a:buFont typeface="Arial"/>
              <a:buChar char="•"/>
            </a:pPr>
            <a:r>
              <a:rPr lang="en-US" dirty="0"/>
              <a:t>Indigenous People genuinely wanted to help the pilgrims get through the cold (they did it as a means of survival and to have an ally against other tribes). </a:t>
            </a:r>
          </a:p>
          <a:p>
            <a:pPr marL="171450" indent="-171450">
              <a:buFont typeface="Arial"/>
              <a:buChar char="•"/>
            </a:pPr>
            <a:r>
              <a:rPr lang="en-US" dirty="0" err="1"/>
              <a:t>Tisquantum</a:t>
            </a:r>
            <a:r>
              <a:rPr lang="en-US" dirty="0"/>
              <a:t> just voluntarily offered a treaty (</a:t>
            </a:r>
            <a:r>
              <a:rPr lang="en-US" dirty="0" err="1"/>
              <a:t>Tisquantum</a:t>
            </a:r>
            <a:r>
              <a:rPr lang="en-US" dirty="0"/>
              <a:t>  only spoke English because he had previously been enslaved by Europeans – and he served as a translator as a means of survival). </a:t>
            </a:r>
          </a:p>
          <a:p>
            <a:pPr marL="171450" indent="-171450">
              <a:buFont typeface="Arial"/>
              <a:buChar char="•"/>
            </a:pPr>
            <a:r>
              <a:rPr lang="en-US" dirty="0"/>
              <a:t>The Indigenous People gladly taught the pilgrims how to harvest their crops (they did it as a means of survival and to have an ally against other tribes). </a:t>
            </a:r>
          </a:p>
          <a:p>
            <a:pPr marL="171450" indent="-171450">
              <a:buFont typeface="Arial"/>
              <a:buChar char="•"/>
            </a:pPr>
            <a:r>
              <a:rPr lang="en-US" dirty="0"/>
              <a:t>the pilgrims had a big party to THANK the native Americans (there is no evidence of unity amongst the two populations - European settlers continually pushed the Indigenous Peoples off their land, engaged in war, and made them conform to European customs)</a:t>
            </a:r>
          </a:p>
          <a:p>
            <a:pPr marL="171450" indent="-171450">
              <a:buFont typeface="Arial"/>
              <a:buChar char="•"/>
            </a:pPr>
            <a:r>
              <a:rPr lang="en-US" dirty="0"/>
              <a:t>saying there would never be problems between the English and the natives American again (the colonists engaged in many acts of war and cruelty against the Indigenous peoples for generations to come). </a:t>
            </a:r>
          </a:p>
          <a:p>
            <a:endParaRPr lang="en-US" dirty="0">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13</a:t>
            </a:fld>
            <a:endParaRPr lang="en-US"/>
          </a:p>
        </p:txBody>
      </p:sp>
    </p:spTree>
    <p:extLst>
      <p:ext uri="{BB962C8B-B14F-4D97-AF65-F5344CB8AC3E}">
        <p14:creationId xmlns:p14="http://schemas.microsoft.com/office/powerpoint/2010/main" val="148894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and encourage the students to engage in the activity. </a:t>
            </a:r>
          </a:p>
        </p:txBody>
      </p:sp>
      <p:sp>
        <p:nvSpPr>
          <p:cNvPr id="4" name="Slide Number Placeholder 3"/>
          <p:cNvSpPr>
            <a:spLocks noGrp="1"/>
          </p:cNvSpPr>
          <p:nvPr>
            <p:ph type="sldNum" sz="quarter" idx="5"/>
          </p:nvPr>
        </p:nvSpPr>
        <p:spPr/>
        <p:txBody>
          <a:bodyPr/>
          <a:lstStyle/>
          <a:p>
            <a:fld id="{5445D7A2-A054-4560-93ED-31F4A52BADD0}" type="slidenum">
              <a:rPr lang="en-US"/>
              <a:t>14</a:t>
            </a:fld>
            <a:endParaRPr lang="en-US"/>
          </a:p>
        </p:txBody>
      </p:sp>
    </p:spTree>
    <p:extLst>
      <p:ext uri="{BB962C8B-B14F-4D97-AF65-F5344CB8AC3E}">
        <p14:creationId xmlns:p14="http://schemas.microsoft.com/office/powerpoint/2010/main" val="324399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a:t>
            </a:r>
          </a:p>
        </p:txBody>
      </p:sp>
      <p:sp>
        <p:nvSpPr>
          <p:cNvPr id="4" name="Slide Number Placeholder 3"/>
          <p:cNvSpPr>
            <a:spLocks noGrp="1"/>
          </p:cNvSpPr>
          <p:nvPr>
            <p:ph type="sldNum" sz="quarter" idx="5"/>
          </p:nvPr>
        </p:nvSpPr>
        <p:spPr/>
        <p:txBody>
          <a:bodyPr/>
          <a:lstStyle/>
          <a:p>
            <a:fld id="{5445D7A2-A054-4560-93ED-31F4A52BADD0}" type="slidenum">
              <a:rPr lang="en-US"/>
              <a:t>15</a:t>
            </a:fld>
            <a:endParaRPr lang="en-US"/>
          </a:p>
        </p:txBody>
      </p:sp>
    </p:spTree>
    <p:extLst>
      <p:ext uri="{BB962C8B-B14F-4D97-AF65-F5344CB8AC3E}">
        <p14:creationId xmlns:p14="http://schemas.microsoft.com/office/powerpoint/2010/main" val="3307752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1:43</a:t>
            </a:r>
          </a:p>
          <a:p>
            <a:endParaRPr lang="en-US" dirty="0">
              <a:cs typeface="Calibri"/>
            </a:endParaRPr>
          </a:p>
          <a:p>
            <a:r>
              <a:rPr lang="en-US" dirty="0">
                <a:hlinkClick r:id="rId3"/>
              </a:rPr>
              <a:t>Native American Girls Describe the REAL History Behind Thanksgiving | Teen Vogue - YouTube</a:t>
            </a:r>
            <a:endParaRPr lang="en-US" dirty="0">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16</a:t>
            </a:fld>
            <a:endParaRPr lang="en-US"/>
          </a:p>
        </p:txBody>
      </p:sp>
    </p:spTree>
    <p:extLst>
      <p:ext uri="{BB962C8B-B14F-4D97-AF65-F5344CB8AC3E}">
        <p14:creationId xmlns:p14="http://schemas.microsoft.com/office/powerpoint/2010/main" val="377079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Invite the student sto share their reaction to the video </a:t>
            </a:r>
          </a:p>
        </p:txBody>
      </p:sp>
      <p:sp>
        <p:nvSpPr>
          <p:cNvPr id="4" name="Slide Number Placeholder 3"/>
          <p:cNvSpPr>
            <a:spLocks noGrp="1"/>
          </p:cNvSpPr>
          <p:nvPr>
            <p:ph type="sldNum" sz="quarter" idx="5"/>
          </p:nvPr>
        </p:nvSpPr>
        <p:spPr/>
        <p:txBody>
          <a:bodyPr/>
          <a:lstStyle/>
          <a:p>
            <a:fld id="{5445D7A2-A054-4560-93ED-31F4A52BADD0}" type="slidenum">
              <a:rPr lang="en-US"/>
              <a:t>17</a:t>
            </a:fld>
            <a:endParaRPr lang="en-US"/>
          </a:p>
        </p:txBody>
      </p:sp>
    </p:spTree>
    <p:extLst>
      <p:ext uri="{BB962C8B-B14F-4D97-AF65-F5344CB8AC3E}">
        <p14:creationId xmlns:p14="http://schemas.microsoft.com/office/powerpoint/2010/main" val="2797024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check out activity. </a:t>
            </a:r>
          </a:p>
        </p:txBody>
      </p:sp>
      <p:sp>
        <p:nvSpPr>
          <p:cNvPr id="4" name="Slide Number Placeholder 3"/>
          <p:cNvSpPr>
            <a:spLocks noGrp="1"/>
          </p:cNvSpPr>
          <p:nvPr>
            <p:ph type="sldNum" sz="quarter" idx="5"/>
          </p:nvPr>
        </p:nvSpPr>
        <p:spPr/>
        <p:txBody>
          <a:bodyPr/>
          <a:lstStyle/>
          <a:p>
            <a:fld id="{5445D7A2-A054-4560-93ED-31F4A52BADD0}" type="slidenum">
              <a:rPr lang="en-US"/>
              <a:t>18</a:t>
            </a:fld>
            <a:endParaRPr lang="en-US"/>
          </a:p>
        </p:txBody>
      </p:sp>
    </p:spTree>
    <p:extLst>
      <p:ext uri="{BB962C8B-B14F-4D97-AF65-F5344CB8AC3E}">
        <p14:creationId xmlns:p14="http://schemas.microsoft.com/office/powerpoint/2010/main" val="8477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scan the QR code or click the link below to complete the feedback survey </a:t>
            </a:r>
          </a:p>
          <a:p>
            <a:r>
              <a:rPr lang="en-US" dirty="0"/>
              <a:t>https://forms.office.com/r/i9UqyyxzTT</a:t>
            </a:r>
          </a:p>
        </p:txBody>
      </p:sp>
      <p:sp>
        <p:nvSpPr>
          <p:cNvPr id="4" name="Slide Number Placeholder 3"/>
          <p:cNvSpPr>
            <a:spLocks noGrp="1"/>
          </p:cNvSpPr>
          <p:nvPr>
            <p:ph type="sldNum" sz="quarter" idx="5"/>
          </p:nvPr>
        </p:nvSpPr>
        <p:spPr/>
        <p:txBody>
          <a:bodyPr/>
          <a:lstStyle/>
          <a:p>
            <a:fld id="{5445D7A2-A054-4560-93ED-31F4A52BADD0}" type="slidenum">
              <a:rPr lang="en-US" smtClean="0"/>
              <a:t>20</a:t>
            </a:fld>
            <a:endParaRPr lang="en-US"/>
          </a:p>
        </p:txBody>
      </p:sp>
    </p:spTree>
    <p:extLst>
      <p:ext uri="{BB962C8B-B14F-4D97-AF65-F5344CB8AC3E}">
        <p14:creationId xmlns:p14="http://schemas.microsoft.com/office/powerpoint/2010/main" val="392904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Invite the students to engage in this brief check in </a:t>
            </a:r>
          </a:p>
        </p:txBody>
      </p:sp>
      <p:sp>
        <p:nvSpPr>
          <p:cNvPr id="4" name="Slide Number Placeholder 3"/>
          <p:cNvSpPr>
            <a:spLocks noGrp="1"/>
          </p:cNvSpPr>
          <p:nvPr>
            <p:ph type="sldNum" sz="quarter" idx="5"/>
          </p:nvPr>
        </p:nvSpPr>
        <p:spPr/>
        <p:txBody>
          <a:bodyPr/>
          <a:lstStyle/>
          <a:p>
            <a:fld id="{5445D7A2-A054-4560-93ED-31F4A52BADD0}" type="slidenum">
              <a:rPr lang="en-US"/>
              <a:t>2</a:t>
            </a:fld>
            <a:endParaRPr lang="en-US"/>
          </a:p>
        </p:txBody>
      </p:sp>
    </p:spTree>
    <p:extLst>
      <p:ext uri="{BB962C8B-B14F-4D97-AF65-F5344CB8AC3E}">
        <p14:creationId xmlns:p14="http://schemas.microsoft.com/office/powerpoint/2010/main" val="306363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objectives aloud for the students. </a:t>
            </a:r>
          </a:p>
        </p:txBody>
      </p:sp>
      <p:sp>
        <p:nvSpPr>
          <p:cNvPr id="4" name="Slide Number Placeholder 3"/>
          <p:cNvSpPr>
            <a:spLocks noGrp="1"/>
          </p:cNvSpPr>
          <p:nvPr>
            <p:ph type="sldNum" sz="quarter" idx="5"/>
          </p:nvPr>
        </p:nvSpPr>
        <p:spPr/>
        <p:txBody>
          <a:bodyPr/>
          <a:lstStyle/>
          <a:p>
            <a:fld id="{5445D7A2-A054-4560-93ED-31F4A52BADD0}" type="slidenum">
              <a:rPr lang="en-US"/>
              <a:t>3</a:t>
            </a:fld>
            <a:endParaRPr lang="en-US"/>
          </a:p>
        </p:txBody>
      </p:sp>
    </p:spTree>
    <p:extLst>
      <p:ext uri="{BB962C8B-B14F-4D97-AF65-F5344CB8AC3E}">
        <p14:creationId xmlns:p14="http://schemas.microsoft.com/office/powerpoint/2010/main" val="2548533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Invite the students to share out regarding their current knowledge around Thanksgiving. </a:t>
            </a:r>
          </a:p>
        </p:txBody>
      </p:sp>
      <p:sp>
        <p:nvSpPr>
          <p:cNvPr id="4" name="Slide Number Placeholder 3"/>
          <p:cNvSpPr>
            <a:spLocks noGrp="1"/>
          </p:cNvSpPr>
          <p:nvPr>
            <p:ph type="sldNum" sz="quarter" idx="5"/>
          </p:nvPr>
        </p:nvSpPr>
        <p:spPr/>
        <p:txBody>
          <a:bodyPr/>
          <a:lstStyle/>
          <a:p>
            <a:fld id="{5445D7A2-A054-4560-93ED-31F4A52BADD0}" type="slidenum">
              <a:rPr lang="en-US"/>
              <a:t>4</a:t>
            </a:fld>
            <a:endParaRPr lang="en-US"/>
          </a:p>
        </p:txBody>
      </p:sp>
    </p:spTree>
    <p:extLst>
      <p:ext uri="{BB962C8B-B14F-4D97-AF65-F5344CB8AC3E}">
        <p14:creationId xmlns:p14="http://schemas.microsoft.com/office/powerpoint/2010/main" val="1376757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(3:21)</a:t>
            </a:r>
          </a:p>
          <a:p>
            <a:endParaRPr lang="en-US" dirty="0">
              <a:cs typeface="Calibri"/>
            </a:endParaRPr>
          </a:p>
          <a:p>
            <a:r>
              <a:rPr lang="en-US" dirty="0"/>
              <a:t>https://www.youtube.com/watch?v=uFfREh7G3ck</a:t>
            </a:r>
            <a:endParaRPr lang="en-US" dirty="0">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5</a:t>
            </a:fld>
            <a:endParaRPr lang="en-US"/>
          </a:p>
        </p:txBody>
      </p:sp>
    </p:spTree>
    <p:extLst>
      <p:ext uri="{BB962C8B-B14F-4D97-AF65-F5344CB8AC3E}">
        <p14:creationId xmlns:p14="http://schemas.microsoft.com/office/powerpoint/2010/main" val="11213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endParaRPr lang="en-US"/>
          </a:p>
          <a:p>
            <a:endParaRPr lang="en-US">
              <a:cs typeface="Calibri" panose="020F0502020204030204"/>
            </a:endParaRPr>
          </a:p>
          <a:p>
            <a:endParaRPr lang="en-US"/>
          </a:p>
          <a:p>
            <a:r>
              <a:rPr lang="en-US"/>
              <a:t>Source: https://www.huffpost.com/entry/the-thanksgiving-truth_b_1105181</a:t>
            </a:r>
          </a:p>
        </p:txBody>
      </p:sp>
      <p:sp>
        <p:nvSpPr>
          <p:cNvPr id="4" name="Slide Number Placeholder 3"/>
          <p:cNvSpPr>
            <a:spLocks noGrp="1"/>
          </p:cNvSpPr>
          <p:nvPr>
            <p:ph type="sldNum" sz="quarter" idx="5"/>
          </p:nvPr>
        </p:nvSpPr>
        <p:spPr/>
        <p:txBody>
          <a:bodyPr/>
          <a:lstStyle/>
          <a:p>
            <a:fld id="{5445D7A2-A054-4560-93ED-31F4A52BADD0}" type="slidenum">
              <a:rPr lang="en-US"/>
              <a:t>6</a:t>
            </a:fld>
            <a:endParaRPr lang="en-US"/>
          </a:p>
        </p:txBody>
      </p:sp>
    </p:spTree>
    <p:extLst>
      <p:ext uri="{BB962C8B-B14F-4D97-AF65-F5344CB8AC3E}">
        <p14:creationId xmlns:p14="http://schemas.microsoft.com/office/powerpoint/2010/main" val="204843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  Assist in their understanding of what "the beginning of the end means".  </a:t>
            </a:r>
          </a:p>
        </p:txBody>
      </p:sp>
      <p:sp>
        <p:nvSpPr>
          <p:cNvPr id="4" name="Slide Number Placeholder 3"/>
          <p:cNvSpPr>
            <a:spLocks noGrp="1"/>
          </p:cNvSpPr>
          <p:nvPr>
            <p:ph type="sldNum" sz="quarter" idx="5"/>
          </p:nvPr>
        </p:nvSpPr>
        <p:spPr/>
        <p:txBody>
          <a:bodyPr/>
          <a:lstStyle/>
          <a:p>
            <a:fld id="{5445D7A2-A054-4560-93ED-31F4A52BADD0}" type="slidenum">
              <a:rPr lang="en-US"/>
              <a:t>7</a:t>
            </a:fld>
            <a:endParaRPr lang="en-US"/>
          </a:p>
        </p:txBody>
      </p:sp>
    </p:spTree>
    <p:extLst>
      <p:ext uri="{BB962C8B-B14F-4D97-AF65-F5344CB8AC3E}">
        <p14:creationId xmlns:p14="http://schemas.microsoft.com/office/powerpoint/2010/main" val="3820424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5445D7A2-A054-4560-93ED-31F4A52BADD0}" type="slidenum">
              <a:rPr lang="en-US"/>
              <a:t>8</a:t>
            </a:fld>
            <a:endParaRPr lang="en-US"/>
          </a:p>
        </p:txBody>
      </p:sp>
    </p:spTree>
    <p:extLst>
      <p:ext uri="{BB962C8B-B14F-4D97-AF65-F5344CB8AC3E}">
        <p14:creationId xmlns:p14="http://schemas.microsoft.com/office/powerpoint/2010/main" val="395240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aloud for the students. </a:t>
            </a:r>
          </a:p>
          <a:p>
            <a:r>
              <a:rPr lang="en-US" dirty="0"/>
              <a:t>https://www.biography.com/political-figure/squanto</a:t>
            </a:r>
          </a:p>
          <a:p>
            <a:endParaRPr lang="en-US" dirty="0">
              <a:cs typeface="Calibri"/>
            </a:endParaRPr>
          </a:p>
        </p:txBody>
      </p:sp>
      <p:sp>
        <p:nvSpPr>
          <p:cNvPr id="4" name="Slide Number Placeholder 3"/>
          <p:cNvSpPr>
            <a:spLocks noGrp="1"/>
          </p:cNvSpPr>
          <p:nvPr>
            <p:ph type="sldNum" sz="quarter" idx="5"/>
          </p:nvPr>
        </p:nvSpPr>
        <p:spPr/>
        <p:txBody>
          <a:bodyPr/>
          <a:lstStyle/>
          <a:p>
            <a:fld id="{5445D7A2-A054-4560-93ED-31F4A52BADD0}" type="slidenum">
              <a:rPr lang="en-US"/>
              <a:t>9</a:t>
            </a:fld>
            <a:endParaRPr lang="en-US"/>
          </a:p>
        </p:txBody>
      </p:sp>
    </p:spTree>
    <p:extLst>
      <p:ext uri="{BB962C8B-B14F-4D97-AF65-F5344CB8AC3E}">
        <p14:creationId xmlns:p14="http://schemas.microsoft.com/office/powerpoint/2010/main" val="1473745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9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2995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4618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5438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9038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6307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818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2039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09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dirty="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a:p>
        </p:txBody>
      </p:sp>
    </p:spTree>
    <p:extLst>
      <p:ext uri="{BB962C8B-B14F-4D97-AF65-F5344CB8AC3E}">
        <p14:creationId xmlns:p14="http://schemas.microsoft.com/office/powerpoint/2010/main" val="31657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255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392568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6/28/2022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199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6/28/2022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131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63867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671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7336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6/28/2022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31340080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nocookie.com/embed/WumiRK06Yqw?feature=oembed"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K7jLeBWMA0U?feature=oembed" TargetMode="Externa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uFfREh7G3ck?feature=oembed"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A2336D-FAC5-484A-8D0B-6BCC6C00819B}"/>
              </a:ext>
            </a:extLst>
          </p:cNvPr>
          <p:cNvPicPr>
            <a:picLocks noChangeAspect="1"/>
          </p:cNvPicPr>
          <p:nvPr/>
        </p:nvPicPr>
        <p:blipFill rotWithShape="1">
          <a:blip r:embed="rId3">
            <a:alphaModFix amt="50000"/>
          </a:blip>
          <a:srcRect t="8275" b="7456"/>
          <a:stretch/>
        </p:blipFill>
        <p:spPr>
          <a:xfrm>
            <a:off x="1524" y="10"/>
            <a:ext cx="12188952" cy="6857990"/>
          </a:xfrm>
          <a:prstGeom prst="rect">
            <a:avLst/>
          </a:prstGeom>
        </p:spPr>
      </p:pic>
      <p:sp>
        <p:nvSpPr>
          <p:cNvPr id="2" name="Title 1"/>
          <p:cNvSpPr>
            <a:spLocks noGrp="1"/>
          </p:cNvSpPr>
          <p:nvPr>
            <p:ph type="ctrTitle"/>
          </p:nvPr>
        </p:nvSpPr>
        <p:spPr>
          <a:xfrm>
            <a:off x="2692398" y="2004815"/>
            <a:ext cx="6815669" cy="1515533"/>
          </a:xfrm>
        </p:spPr>
        <p:txBody>
          <a:bodyPr>
            <a:normAutofit fontScale="90000"/>
          </a:bodyPr>
          <a:lstStyle/>
          <a:p>
            <a:pPr>
              <a:lnSpc>
                <a:spcPct val="90000"/>
              </a:lnSpc>
            </a:pPr>
            <a:r>
              <a:rPr lang="en-US" sz="5300" dirty="0">
                <a:solidFill>
                  <a:srgbClr val="FFFFFF"/>
                </a:solidFill>
                <a:cs typeface="Calibri Light"/>
              </a:rPr>
              <a:t>Let's Talk about Thanksgiving</a:t>
            </a:r>
            <a:br>
              <a:rPr lang="en-US" sz="5000" dirty="0">
                <a:solidFill>
                  <a:srgbClr val="FFFFFF"/>
                </a:solidFill>
                <a:cs typeface="Calibri Light"/>
              </a:rPr>
            </a:br>
            <a:r>
              <a:rPr lang="en-US" sz="1800" dirty="0">
                <a:solidFill>
                  <a:srgbClr val="FFFFFF"/>
                </a:solidFill>
                <a:cs typeface="Calibri Light"/>
              </a:rPr>
              <a:t>Parts 1 &amp;2</a:t>
            </a:r>
            <a:endParaRPr lang="en-US" sz="2000" dirty="0">
              <a:solidFill>
                <a:srgbClr val="FFFFFF"/>
              </a:solidFill>
            </a:endParaRPr>
          </a:p>
        </p:txBody>
      </p:sp>
      <p:sp>
        <p:nvSpPr>
          <p:cNvPr id="3" name="Subtitle 2"/>
          <p:cNvSpPr>
            <a:spLocks noGrp="1"/>
          </p:cNvSpPr>
          <p:nvPr>
            <p:ph type="subTitle" idx="1"/>
          </p:nvPr>
        </p:nvSpPr>
        <p:spPr>
          <a:xfrm>
            <a:off x="2852819" y="3577387"/>
            <a:ext cx="6815669" cy="1320802"/>
          </a:xfrm>
        </p:spPr>
        <p:txBody>
          <a:bodyPr vert="horz" lIns="91440" tIns="45720" rIns="91440" bIns="45720" rtlCol="0" anchor="t">
            <a:noAutofit/>
          </a:bodyPr>
          <a:lstStyle/>
          <a:p>
            <a:pPr>
              <a:lnSpc>
                <a:spcPct val="90000"/>
              </a:lnSpc>
            </a:pPr>
            <a:r>
              <a:rPr lang="en-US" sz="1800" dirty="0">
                <a:solidFill>
                  <a:srgbClr val="FFFFFF"/>
                </a:solidFill>
                <a:cs typeface="Calibri"/>
              </a:rPr>
              <a:t>Student Health &amp; Human Services</a:t>
            </a:r>
            <a:endParaRPr lang="en-US" sz="1800" dirty="0">
              <a:solidFill>
                <a:srgbClr val="FFFFFF"/>
              </a:solidFill>
              <a:ea typeface="Meiryo"/>
              <a:cs typeface="Calibri"/>
            </a:endParaRPr>
          </a:p>
          <a:p>
            <a:pPr>
              <a:lnSpc>
                <a:spcPct val="90000"/>
              </a:lnSpc>
            </a:pPr>
            <a:r>
              <a:rPr lang="en-US" sz="1800" dirty="0">
                <a:solidFill>
                  <a:srgbClr val="FFFFFF"/>
                </a:solidFill>
                <a:cs typeface="Calibri"/>
              </a:rPr>
              <a:t>Human Relations, Diversity &amp; Equity</a:t>
            </a:r>
            <a:endParaRPr lang="en-US" sz="1800" dirty="0">
              <a:solidFill>
                <a:srgbClr val="FFFFFF"/>
              </a:solidFill>
              <a:ea typeface="Meiryo"/>
              <a:cs typeface="Calibri"/>
            </a:endParaRPr>
          </a:p>
          <a:p>
            <a:pPr>
              <a:lnSpc>
                <a:spcPct val="90000"/>
              </a:lnSpc>
            </a:pPr>
            <a:endParaRPr lang="en-US" sz="1800" dirty="0">
              <a:solidFill>
                <a:srgbClr val="FFFFFF"/>
              </a:solidFill>
              <a:ea typeface="Meiryo"/>
              <a:cs typeface="Calibri"/>
            </a:endParaRPr>
          </a:p>
          <a:p>
            <a:pPr>
              <a:lnSpc>
                <a:spcPct val="90000"/>
              </a:lnSpc>
            </a:pPr>
            <a:r>
              <a:rPr lang="en-US" sz="1800" dirty="0">
                <a:solidFill>
                  <a:srgbClr val="FFFFFF"/>
                </a:solidFill>
                <a:ea typeface="Meiryo"/>
                <a:cs typeface="Calibri"/>
              </a:rPr>
              <a:t>June 2022</a:t>
            </a:r>
          </a:p>
        </p:txBody>
      </p:sp>
      <p:cxnSp>
        <p:nvCxnSpPr>
          <p:cNvPr id="7" name="Straight Connector 10">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AB7809BB-FD97-44BD-8DDC-EBCFFD9FC78C}"/>
              </a:ext>
            </a:extLst>
          </p:cNvPr>
          <p:cNvSpPr>
            <a:spLocks noGrp="1"/>
          </p:cNvSpPr>
          <p:nvPr>
            <p:ph type="title"/>
          </p:nvPr>
        </p:nvSpPr>
        <p:spPr>
          <a:xfrm>
            <a:off x="7523919" y="982132"/>
            <a:ext cx="3575084" cy="1470554"/>
          </a:xfrm>
        </p:spPr>
        <p:txBody>
          <a:bodyPr>
            <a:normAutofit/>
          </a:bodyPr>
          <a:lstStyle/>
          <a:p>
            <a:pPr>
              <a:lnSpc>
                <a:spcPct val="90000"/>
              </a:lnSpc>
            </a:pPr>
            <a:r>
              <a:rPr lang="en-US" sz="1800" dirty="0"/>
              <a:t>MYTH: Thanksgiving is a celebration of the unity between the Indigenous Peoples and the European Settlers. </a:t>
            </a:r>
          </a:p>
        </p:txBody>
      </p:sp>
      <p:sp>
        <p:nvSpPr>
          <p:cNvPr id="17" name="Rectangle 16">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book, outdoor, photo&#10;&#10;Description automatically generated">
            <a:extLst>
              <a:ext uri="{FF2B5EF4-FFF2-40B4-BE49-F238E27FC236}">
                <a16:creationId xmlns:a16="http://schemas.microsoft.com/office/drawing/2014/main" id="{B740CB3D-4207-429F-B6DA-67AD2361CDC7}"/>
              </a:ext>
            </a:extLst>
          </p:cNvPr>
          <p:cNvPicPr>
            <a:picLocks noChangeAspect="1"/>
          </p:cNvPicPr>
          <p:nvPr/>
        </p:nvPicPr>
        <p:blipFill rotWithShape="1">
          <a:blip r:embed="rId6"/>
          <a:srcRect r="1508" b="3"/>
          <a:stretch/>
        </p:blipFill>
        <p:spPr>
          <a:xfrm>
            <a:off x="1412683" y="1410208"/>
            <a:ext cx="5278777" cy="3858780"/>
          </a:xfrm>
          <a:prstGeom prst="rect">
            <a:avLst/>
          </a:prstGeom>
        </p:spPr>
      </p:pic>
      <p:cxnSp>
        <p:nvCxnSpPr>
          <p:cNvPr id="19" name="Straight Connector 18">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4805E91-66A8-486D-9093-A436549A0E6D}"/>
              </a:ext>
            </a:extLst>
          </p:cNvPr>
          <p:cNvSpPr>
            <a:spLocks noGrp="1"/>
          </p:cNvSpPr>
          <p:nvPr>
            <p:ph idx="1"/>
          </p:nvPr>
        </p:nvSpPr>
        <p:spPr>
          <a:xfrm>
            <a:off x="7535824" y="2556932"/>
            <a:ext cx="3360771" cy="3318936"/>
          </a:xfrm>
        </p:spPr>
        <p:txBody>
          <a:bodyPr>
            <a:normAutofit/>
          </a:bodyPr>
          <a:lstStyle/>
          <a:p>
            <a:pPr>
              <a:lnSpc>
                <a:spcPct val="90000"/>
              </a:lnSpc>
            </a:pPr>
            <a:r>
              <a:rPr lang="en-US" sz="1800" dirty="0"/>
              <a:t>Researchers doubt that there was a celebration or unity between the Indigenous Peoples and the European settlers. </a:t>
            </a:r>
          </a:p>
          <a:p>
            <a:pPr>
              <a:lnSpc>
                <a:spcPct val="90000"/>
              </a:lnSpc>
            </a:pPr>
            <a:endParaRPr lang="en-US" sz="1800" dirty="0"/>
          </a:p>
          <a:p>
            <a:pPr>
              <a:lnSpc>
                <a:spcPct val="90000"/>
              </a:lnSpc>
            </a:pPr>
            <a:r>
              <a:rPr lang="en-US" sz="1800" dirty="0"/>
              <a:t>European settlers continually pushed the Indigenous Peoples off their land and made them conform to European customs. </a:t>
            </a:r>
          </a:p>
        </p:txBody>
      </p:sp>
    </p:spTree>
    <p:extLst>
      <p:ext uri="{BB962C8B-B14F-4D97-AF65-F5344CB8AC3E}">
        <p14:creationId xmlns:p14="http://schemas.microsoft.com/office/powerpoint/2010/main" val="2693545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A3433148-8873-4A02-88C6-BFA963D7310B}"/>
              </a:ext>
            </a:extLst>
          </p:cNvPr>
          <p:cNvSpPr>
            <a:spLocks noGrp="1"/>
          </p:cNvSpPr>
          <p:nvPr>
            <p:ph type="title"/>
          </p:nvPr>
        </p:nvSpPr>
        <p:spPr>
          <a:xfrm>
            <a:off x="2692398" y="1871131"/>
            <a:ext cx="6815669" cy="1515533"/>
          </a:xfrm>
        </p:spPr>
        <p:txBody>
          <a:bodyPr vert="horz" lIns="91440" tIns="45720" rIns="91440" bIns="45720" rtlCol="0" anchor="b">
            <a:noAutofit/>
          </a:bodyPr>
          <a:lstStyle/>
          <a:p>
            <a:r>
              <a:rPr lang="en-US" sz="9600" b="1">
                <a:solidFill>
                  <a:schemeClr val="bg1"/>
                </a:solidFill>
              </a:rPr>
              <a:t>BREAK</a:t>
            </a:r>
          </a:p>
        </p:txBody>
      </p:sp>
      <p:sp>
        <p:nvSpPr>
          <p:cNvPr id="3" name="Content Placeholder 2">
            <a:extLst>
              <a:ext uri="{FF2B5EF4-FFF2-40B4-BE49-F238E27FC236}">
                <a16:creationId xmlns:a16="http://schemas.microsoft.com/office/drawing/2014/main" id="{09301605-896D-420C-A726-71CA7A51EAAE}"/>
              </a:ext>
            </a:extLst>
          </p:cNvPr>
          <p:cNvSpPr>
            <a:spLocks noGrp="1"/>
          </p:cNvSpPr>
          <p:nvPr>
            <p:ph idx="1"/>
          </p:nvPr>
        </p:nvSpPr>
        <p:spPr>
          <a:xfrm>
            <a:off x="2692398" y="3657597"/>
            <a:ext cx="6815669" cy="1320802"/>
          </a:xfrm>
        </p:spPr>
        <p:txBody>
          <a:bodyPr vert="horz" lIns="91440" tIns="45720" rIns="91440" bIns="45720" rtlCol="0" anchor="t">
            <a:noAutofit/>
          </a:bodyPr>
          <a:lstStyle/>
          <a:p>
            <a:pPr marL="0" indent="0" algn="ctr">
              <a:buNone/>
            </a:pPr>
            <a:r>
              <a:rPr lang="en-US" sz="3200">
                <a:solidFill>
                  <a:schemeClr val="bg1"/>
                </a:solidFill>
              </a:rPr>
              <a:t>Time permitting, this would be a great spot to stop, and pick back up during your next session! </a:t>
            </a:r>
          </a:p>
        </p:txBody>
      </p:sp>
      <p:cxnSp>
        <p:nvCxnSpPr>
          <p:cNvPr id="28" name="Straight Connector 27">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827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3" name="Picture 2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 name="Picture 2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8" name="Straight Connector 2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0" name="Rectangle 2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DD92E304-2D25-4AAF-9F0B-DCB33F20498E}"/>
              </a:ext>
            </a:extLst>
          </p:cNvPr>
          <p:cNvSpPr>
            <a:spLocks noGrp="1"/>
          </p:cNvSpPr>
          <p:nvPr>
            <p:ph type="title"/>
          </p:nvPr>
        </p:nvSpPr>
        <p:spPr>
          <a:xfrm>
            <a:off x="8013290" y="1041401"/>
            <a:ext cx="3079006" cy="2345264"/>
          </a:xfrm>
        </p:spPr>
        <p:txBody>
          <a:bodyPr vert="horz" lIns="91440" tIns="45720" rIns="91440" bIns="45720" rtlCol="0" anchor="b">
            <a:normAutofit/>
          </a:bodyPr>
          <a:lstStyle/>
          <a:p>
            <a:r>
              <a:rPr lang="en-US">
                <a:solidFill>
                  <a:srgbClr val="262626"/>
                </a:solidFill>
              </a:rPr>
              <a:t>Problematic Story Telling</a:t>
            </a:r>
          </a:p>
        </p:txBody>
      </p:sp>
      <p:sp>
        <p:nvSpPr>
          <p:cNvPr id="38" name="Rectangle 3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 action="ppaction://media"/>
            <a:extLst>
              <a:ext uri="{FF2B5EF4-FFF2-40B4-BE49-F238E27FC236}">
                <a16:creationId xmlns:a16="http://schemas.microsoft.com/office/drawing/2014/main" id="{F7335DFF-58B3-459A-949A-631B7867D9CD}"/>
              </a:ext>
            </a:extLst>
          </p:cNvPr>
          <p:cNvPicPr>
            <a:picLocks noRot="1" noChangeAspect="1"/>
          </p:cNvPicPr>
          <p:nvPr>
            <a:videoFile r:link="rId1"/>
          </p:nvPr>
        </p:nvPicPr>
        <p:blipFill>
          <a:blip r:embed="rId9"/>
          <a:stretch>
            <a:fillRect/>
          </a:stretch>
        </p:blipFill>
        <p:spPr>
          <a:xfrm>
            <a:off x="1732204" y="1410208"/>
            <a:ext cx="5145040" cy="3858780"/>
          </a:xfrm>
          <a:prstGeom prst="rect">
            <a:avLst/>
          </a:prstGeom>
        </p:spPr>
      </p:pic>
      <p:cxnSp>
        <p:nvCxnSpPr>
          <p:cNvPr id="40" name="Straight Connector 3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31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2AC8C4A-B8D2-4183-A3B6-23E00C948A8F}"/>
              </a:ext>
            </a:extLst>
          </p:cNvPr>
          <p:cNvSpPr>
            <a:spLocks noGrp="1"/>
          </p:cNvSpPr>
          <p:nvPr>
            <p:ph type="title"/>
          </p:nvPr>
        </p:nvSpPr>
        <p:spPr>
          <a:xfrm>
            <a:off x="952108" y="954756"/>
            <a:ext cx="2730414" cy="4946003"/>
          </a:xfrm>
        </p:spPr>
        <p:txBody>
          <a:bodyPr>
            <a:normAutofit/>
          </a:bodyPr>
          <a:lstStyle/>
          <a:p>
            <a:r>
              <a:rPr lang="en-US" sz="5000">
                <a:solidFill>
                  <a:srgbClr val="FFFFFF"/>
                </a:solidFill>
              </a:rPr>
              <a:t>Reflection</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67DC85-F33A-4843-91E9-BF24560C73C8}"/>
              </a:ext>
            </a:extLst>
          </p:cNvPr>
          <p:cNvSpPr>
            <a:spLocks noGrp="1"/>
          </p:cNvSpPr>
          <p:nvPr>
            <p:ph idx="1"/>
          </p:nvPr>
        </p:nvSpPr>
        <p:spPr>
          <a:xfrm>
            <a:off x="5150360" y="469900"/>
            <a:ext cx="5953630" cy="5405968"/>
          </a:xfrm>
        </p:spPr>
        <p:txBody>
          <a:bodyPr anchor="ctr">
            <a:normAutofit/>
          </a:bodyPr>
          <a:lstStyle/>
          <a:p>
            <a:pPr marL="0" indent="0">
              <a:buNone/>
            </a:pPr>
            <a:r>
              <a:rPr lang="en-US" sz="3200">
                <a:solidFill>
                  <a:schemeClr val="bg1"/>
                </a:solidFill>
              </a:rPr>
              <a:t>What problematic messages did that video share? </a:t>
            </a:r>
          </a:p>
        </p:txBody>
      </p:sp>
    </p:spTree>
    <p:extLst>
      <p:ext uri="{BB962C8B-B14F-4D97-AF65-F5344CB8AC3E}">
        <p14:creationId xmlns:p14="http://schemas.microsoft.com/office/powerpoint/2010/main" val="56621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A84E18EB-D899-495F-956C-5218FBD21950}"/>
              </a:ext>
            </a:extLst>
          </p:cNvPr>
          <p:cNvSpPr>
            <a:spLocks noGrp="1"/>
          </p:cNvSpPr>
          <p:nvPr>
            <p:ph type="title"/>
          </p:nvPr>
        </p:nvSpPr>
        <p:spPr>
          <a:xfrm>
            <a:off x="7535825" y="982132"/>
            <a:ext cx="3360772" cy="1303867"/>
          </a:xfrm>
        </p:spPr>
        <p:txBody>
          <a:bodyPr>
            <a:normAutofit/>
          </a:bodyPr>
          <a:lstStyle/>
          <a:p>
            <a:pPr>
              <a:lnSpc>
                <a:spcPct val="90000"/>
              </a:lnSpc>
            </a:pPr>
            <a:r>
              <a:rPr lang="en-US" sz="4100"/>
              <a:t>What can YOU do? </a:t>
            </a:r>
          </a:p>
        </p:txBody>
      </p:sp>
      <p:sp>
        <p:nvSpPr>
          <p:cNvPr id="17" name="Rectangle 16">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aphical user interface&#10;&#10;Description automatically generated">
            <a:extLst>
              <a:ext uri="{FF2B5EF4-FFF2-40B4-BE49-F238E27FC236}">
                <a16:creationId xmlns:a16="http://schemas.microsoft.com/office/drawing/2014/main" id="{A773BF35-71C3-4519-95F1-1DAF147A61B7}"/>
              </a:ext>
            </a:extLst>
          </p:cNvPr>
          <p:cNvPicPr>
            <a:picLocks noChangeAspect="1"/>
          </p:cNvPicPr>
          <p:nvPr/>
        </p:nvPicPr>
        <p:blipFill rotWithShape="1">
          <a:blip r:embed="rId6"/>
          <a:srcRect r="23050" b="-1"/>
          <a:stretch/>
        </p:blipFill>
        <p:spPr>
          <a:xfrm>
            <a:off x="1412683" y="1410208"/>
            <a:ext cx="5278777" cy="3858780"/>
          </a:xfrm>
          <a:prstGeom prst="rect">
            <a:avLst/>
          </a:prstGeom>
        </p:spPr>
      </p:pic>
      <p:cxnSp>
        <p:nvCxnSpPr>
          <p:cNvPr id="19" name="Straight Connector 18">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09A512D-A36D-4737-8B74-A6C0CDCC8034}"/>
              </a:ext>
            </a:extLst>
          </p:cNvPr>
          <p:cNvSpPr>
            <a:spLocks noGrp="1"/>
          </p:cNvSpPr>
          <p:nvPr>
            <p:ph idx="1"/>
          </p:nvPr>
        </p:nvSpPr>
        <p:spPr>
          <a:xfrm>
            <a:off x="7535824" y="2556932"/>
            <a:ext cx="3360771" cy="3318936"/>
          </a:xfrm>
        </p:spPr>
        <p:txBody>
          <a:bodyPr>
            <a:normAutofit/>
          </a:bodyPr>
          <a:lstStyle/>
          <a:p>
            <a:pPr>
              <a:lnSpc>
                <a:spcPct val="90000"/>
              </a:lnSpc>
              <a:spcBef>
                <a:spcPts val="900"/>
              </a:spcBef>
              <a:spcAft>
                <a:spcPts val="0"/>
              </a:spcAft>
            </a:pPr>
            <a:r>
              <a:rPr lang="en-US" sz="2000" dirty="0">
                <a:ea typeface="+mn-lt"/>
                <a:cs typeface="+mn-lt"/>
              </a:rPr>
              <a:t>Learn about the history of the people whose land you live on! </a:t>
            </a:r>
          </a:p>
          <a:p>
            <a:pPr>
              <a:lnSpc>
                <a:spcPct val="90000"/>
              </a:lnSpc>
              <a:spcBef>
                <a:spcPts val="900"/>
              </a:spcBef>
              <a:spcAft>
                <a:spcPts val="0"/>
              </a:spcAft>
            </a:pPr>
            <a:r>
              <a:rPr lang="en-US" sz="2000" dirty="0">
                <a:ea typeface="+mn-lt"/>
                <a:cs typeface="+mn-lt"/>
              </a:rPr>
              <a:t>Type your address into "native-land.ca" </a:t>
            </a:r>
          </a:p>
          <a:p>
            <a:pPr>
              <a:lnSpc>
                <a:spcPct val="90000"/>
              </a:lnSpc>
              <a:spcBef>
                <a:spcPts val="900"/>
              </a:spcBef>
              <a:spcAft>
                <a:spcPts val="0"/>
              </a:spcAft>
            </a:pPr>
            <a:r>
              <a:rPr lang="en-US" sz="2000" dirty="0">
                <a:ea typeface="+mn-lt"/>
                <a:cs typeface="+mn-lt"/>
              </a:rPr>
              <a:t>LAUSD headquarters (Beaudry) is on Chumash, </a:t>
            </a:r>
            <a:r>
              <a:rPr lang="en-US" sz="2000" dirty="0" err="1">
                <a:ea typeface="+mn-lt"/>
                <a:cs typeface="+mn-lt"/>
              </a:rPr>
              <a:t>Tongva</a:t>
            </a:r>
            <a:r>
              <a:rPr lang="en-US" sz="2000" dirty="0">
                <a:ea typeface="+mn-lt"/>
                <a:cs typeface="+mn-lt"/>
              </a:rPr>
              <a:t> and </a:t>
            </a:r>
            <a:r>
              <a:rPr lang="en-US" sz="2000" dirty="0" err="1">
                <a:ea typeface="+mn-lt"/>
                <a:cs typeface="+mn-lt"/>
              </a:rPr>
              <a:t>Kizh</a:t>
            </a:r>
            <a:r>
              <a:rPr lang="en-US" sz="2000" dirty="0">
                <a:ea typeface="+mn-lt"/>
                <a:cs typeface="+mn-lt"/>
              </a:rPr>
              <a:t> land.  </a:t>
            </a:r>
          </a:p>
          <a:p>
            <a:pPr>
              <a:lnSpc>
                <a:spcPct val="90000"/>
              </a:lnSpc>
              <a:spcBef>
                <a:spcPts val="900"/>
              </a:spcBef>
              <a:spcAft>
                <a:spcPts val="0"/>
              </a:spcAft>
            </a:pPr>
            <a:endParaRPr lang="en-US" sz="2000" dirty="0">
              <a:ea typeface="+mn-lt"/>
              <a:cs typeface="+mn-lt"/>
            </a:endParaRPr>
          </a:p>
          <a:p>
            <a:pPr>
              <a:lnSpc>
                <a:spcPct val="90000"/>
              </a:lnSpc>
            </a:pPr>
            <a:endParaRPr lang="en-US" sz="2000" dirty="0"/>
          </a:p>
        </p:txBody>
      </p:sp>
    </p:spTree>
    <p:extLst>
      <p:ext uri="{BB962C8B-B14F-4D97-AF65-F5344CB8AC3E}">
        <p14:creationId xmlns:p14="http://schemas.microsoft.com/office/powerpoint/2010/main" val="551502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8637-F6E6-4056-B61E-D5F2535FDD39}"/>
              </a:ext>
            </a:extLst>
          </p:cNvPr>
          <p:cNvSpPr>
            <a:spLocks noGrp="1"/>
          </p:cNvSpPr>
          <p:nvPr>
            <p:ph type="title"/>
          </p:nvPr>
        </p:nvSpPr>
        <p:spPr>
          <a:xfrm>
            <a:off x="1295402" y="982132"/>
            <a:ext cx="9601196" cy="1303867"/>
          </a:xfrm>
        </p:spPr>
        <p:txBody>
          <a:bodyPr>
            <a:normAutofit/>
          </a:bodyPr>
          <a:lstStyle/>
          <a:p>
            <a:r>
              <a:rPr lang="en-US">
                <a:solidFill>
                  <a:srgbClr val="262626"/>
                </a:solidFill>
              </a:rPr>
              <a:t>What can YOU do? </a:t>
            </a:r>
          </a:p>
        </p:txBody>
      </p:sp>
      <p:graphicFrame>
        <p:nvGraphicFramePr>
          <p:cNvPr id="6" name="Content Placeholder 2">
            <a:extLst>
              <a:ext uri="{FF2B5EF4-FFF2-40B4-BE49-F238E27FC236}">
                <a16:creationId xmlns:a16="http://schemas.microsoft.com/office/drawing/2014/main" id="{A89594E0-A823-4569-804D-5BCCEB38D9F7}"/>
              </a:ext>
            </a:extLst>
          </p:cNvPr>
          <p:cNvGraphicFramePr>
            <a:graphicFrameLocks noGrp="1"/>
          </p:cNvGraphicFramePr>
          <p:nvPr>
            <p:ph idx="1"/>
            <p:extLst>
              <p:ext uri="{D42A27DB-BD31-4B8C-83A1-F6EECF244321}">
                <p14:modId xmlns:p14="http://schemas.microsoft.com/office/powerpoint/2010/main" val="461610022"/>
              </p:ext>
            </p:extLst>
          </p:nvPr>
        </p:nvGraphicFramePr>
        <p:xfrm>
          <a:off x="774032" y="1636069"/>
          <a:ext cx="10924670" cy="4933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7646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8"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6">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8">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6"/>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0">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8938487-2393-4820-8299-826A84BA3043}"/>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sz="4100">
                <a:solidFill>
                  <a:srgbClr val="262626"/>
                </a:solidFill>
              </a:rPr>
              <a:t>Happy Thanksgiving America</a:t>
            </a:r>
          </a:p>
        </p:txBody>
      </p:sp>
      <p:sp useBgFill="1">
        <p:nvSpPr>
          <p:cNvPr id="22" name="Rectangle 22">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Native American Girls Describe the REAL History Behind Thanksgiving | Teen Vogue">
            <a:hlinkClick r:id="" action="ppaction://media"/>
            <a:extLst>
              <a:ext uri="{FF2B5EF4-FFF2-40B4-BE49-F238E27FC236}">
                <a16:creationId xmlns:a16="http://schemas.microsoft.com/office/drawing/2014/main" id="{8E32F4BF-A093-7306-A960-A2B3989C7613}"/>
              </a:ext>
            </a:extLst>
          </p:cNvPr>
          <p:cNvPicPr>
            <a:picLocks noRot="1" noChangeAspect="1"/>
          </p:cNvPicPr>
          <p:nvPr>
            <a:videoFile r:link="rId1"/>
          </p:nvPr>
        </p:nvPicPr>
        <p:blipFill>
          <a:blip r:embed="rId7"/>
          <a:stretch>
            <a:fillRect/>
          </a:stretch>
        </p:blipFill>
        <p:spPr>
          <a:xfrm>
            <a:off x="5070082" y="1477003"/>
            <a:ext cx="6901467" cy="3899329"/>
          </a:xfrm>
          <a:prstGeom prst="rect">
            <a:avLst/>
          </a:prstGeom>
        </p:spPr>
      </p:pic>
    </p:spTree>
    <p:extLst>
      <p:ext uri="{BB962C8B-B14F-4D97-AF65-F5344CB8AC3E}">
        <p14:creationId xmlns:p14="http://schemas.microsoft.com/office/powerpoint/2010/main" val="14108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2AC8C4A-B8D2-4183-A3B6-23E00C948A8F}"/>
              </a:ext>
            </a:extLst>
          </p:cNvPr>
          <p:cNvSpPr>
            <a:spLocks noGrp="1"/>
          </p:cNvSpPr>
          <p:nvPr>
            <p:ph type="title"/>
          </p:nvPr>
        </p:nvSpPr>
        <p:spPr>
          <a:xfrm>
            <a:off x="952108" y="954756"/>
            <a:ext cx="2730414" cy="4946003"/>
          </a:xfrm>
        </p:spPr>
        <p:txBody>
          <a:bodyPr>
            <a:normAutofit/>
          </a:bodyPr>
          <a:lstStyle/>
          <a:p>
            <a:r>
              <a:rPr lang="en-US" sz="5000">
                <a:solidFill>
                  <a:srgbClr val="FFFFFF"/>
                </a:solidFill>
              </a:rPr>
              <a:t>Reflection</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67DC85-F33A-4843-91E9-BF24560C73C8}"/>
              </a:ext>
            </a:extLst>
          </p:cNvPr>
          <p:cNvSpPr>
            <a:spLocks noGrp="1"/>
          </p:cNvSpPr>
          <p:nvPr>
            <p:ph idx="1"/>
          </p:nvPr>
        </p:nvSpPr>
        <p:spPr>
          <a:xfrm>
            <a:off x="5150360" y="469900"/>
            <a:ext cx="5953630" cy="5405968"/>
          </a:xfrm>
        </p:spPr>
        <p:txBody>
          <a:bodyPr anchor="ctr">
            <a:normAutofit/>
          </a:bodyPr>
          <a:lstStyle/>
          <a:p>
            <a:pPr marL="0" indent="0">
              <a:buNone/>
            </a:pPr>
            <a:r>
              <a:rPr lang="en-US" sz="3200">
                <a:solidFill>
                  <a:schemeClr val="bg1"/>
                </a:solidFill>
              </a:rPr>
              <a:t>What are your thoughts or reactions to the video? </a:t>
            </a:r>
          </a:p>
        </p:txBody>
      </p:sp>
    </p:spTree>
    <p:extLst>
      <p:ext uri="{BB962C8B-B14F-4D97-AF65-F5344CB8AC3E}">
        <p14:creationId xmlns:p14="http://schemas.microsoft.com/office/powerpoint/2010/main" val="113829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7575D7A7-3C36-4508-9BC6-70A93BD3C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BC964A0D-06B7-4C16-AC9F-20ADDA8059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F5703F5C-55DF-45CD-BC3F-3BE8F1033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A8C7134F-70F9-4826-A97E-9B39AEA08F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39351E73-B6DD-4B56-8EE9-C16B5711C4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3" name="Straight Connector 13">
            <a:extLst>
              <a:ext uri="{FF2B5EF4-FFF2-40B4-BE49-F238E27FC236}">
                <a16:creationId xmlns:a16="http://schemas.microsoft.com/office/drawing/2014/main" id="{AE446D0E-6531-40B7-A182-FB86024397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 name="Rectangle 15">
            <a:extLst>
              <a:ext uri="{FF2B5EF4-FFF2-40B4-BE49-F238E27FC236}">
                <a16:creationId xmlns:a16="http://schemas.microsoft.com/office/drawing/2014/main" id="{D59C2C63-D709-4949-9465-29A52CBED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0EFD2038-15D6-4003-8350-AFEC394EE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920" y="1399880"/>
            <a:ext cx="7808159" cy="4103960"/>
          </a:xfrm>
          <a:prstGeom prst="rect">
            <a:avLst/>
          </a:prstGeom>
          <a:solidFill>
            <a:schemeClr val="tx2">
              <a:lumMod val="90000"/>
              <a:lumOff val="10000"/>
            </a:schemeClr>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CF519C2-F6BE-41BE-A50E-54B98359C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7767AD93-AD3E-4C62-97D5-E54E14B2EA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AA443E8D-EC07-4B8F-B370-2A1153F35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3">
              <a:extLst>
                <a:ext uri="{FF2B5EF4-FFF2-40B4-BE49-F238E27FC236}">
                  <a16:creationId xmlns:a16="http://schemas.microsoft.com/office/drawing/2014/main" id="{841F0AA1-D12D-4FDB-BF66-D9398ED9303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E2B949DE-0178-4942-80DE-811C1AA4F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84AA86D-EAE1-4E3F-A54C-7F1E390B6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9869B477-EFDB-4C48-BA27-2814D5926AD0}"/>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7200">
                <a:solidFill>
                  <a:schemeClr val="bg1"/>
                </a:solidFill>
              </a:rPr>
              <a:t>Check Out</a:t>
            </a:r>
          </a:p>
        </p:txBody>
      </p:sp>
      <p:sp>
        <p:nvSpPr>
          <p:cNvPr id="3" name="Content Placeholder 2">
            <a:extLst>
              <a:ext uri="{FF2B5EF4-FFF2-40B4-BE49-F238E27FC236}">
                <a16:creationId xmlns:a16="http://schemas.microsoft.com/office/drawing/2014/main" id="{2A9AD9DC-105D-4A03-81BF-FE79B77A55C2}"/>
              </a:ext>
            </a:extLst>
          </p:cNvPr>
          <p:cNvSpPr>
            <a:spLocks noGrp="1"/>
          </p:cNvSpPr>
          <p:nvPr>
            <p:ph idx="1"/>
          </p:nvPr>
        </p:nvSpPr>
        <p:spPr>
          <a:xfrm>
            <a:off x="2692398" y="3657597"/>
            <a:ext cx="6815669" cy="1320802"/>
          </a:xfrm>
        </p:spPr>
        <p:txBody>
          <a:bodyPr vert="horz" lIns="91440" tIns="45720" rIns="91440" bIns="45720" rtlCol="0" anchor="t">
            <a:noAutofit/>
          </a:bodyPr>
          <a:lstStyle/>
          <a:p>
            <a:pPr marL="0" indent="0" algn="ctr">
              <a:buNone/>
            </a:pPr>
            <a:r>
              <a:rPr lang="en-US" sz="2800" dirty="0">
                <a:solidFill>
                  <a:schemeClr val="bg1"/>
                </a:solidFill>
              </a:rPr>
              <a:t>Please share one or two new things you learned </a:t>
            </a:r>
            <a:r>
              <a:rPr lang="en-US" sz="2800">
                <a:solidFill>
                  <a:schemeClr val="bg1"/>
                </a:solidFill>
              </a:rPr>
              <a:t>about Thanksgiving.  </a:t>
            </a:r>
            <a:endParaRPr lang="en-US" sz="2800" dirty="0">
              <a:solidFill>
                <a:schemeClr val="bg1"/>
              </a:solidFill>
            </a:endParaRPr>
          </a:p>
        </p:txBody>
      </p:sp>
      <p:cxnSp>
        <p:nvCxnSpPr>
          <p:cNvPr id="28" name="Straight Connector 27">
            <a:extLst>
              <a:ext uri="{FF2B5EF4-FFF2-40B4-BE49-F238E27FC236}">
                <a16:creationId xmlns:a16="http://schemas.microsoft.com/office/drawing/2014/main" id="{0772CE55-4C36-44F1-A9BD-379BEB8431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223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0" name="Picture 2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3" name="Picture 3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5" name="Straight Connector 3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B247439-A6AE-4232-A415-33037AC38B80}"/>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a:solidFill>
                  <a:srgbClr val="262626"/>
                </a:solidFill>
              </a:rPr>
              <a:t>Human Relations, Diversity &amp; Equity</a:t>
            </a:r>
          </a:p>
        </p:txBody>
      </p:sp>
      <p:sp useBgFill="1">
        <p:nvSpPr>
          <p:cNvPr id="43" name="Rectangle 42">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DC22CD3-FAC2-F43E-30BE-45F7CECF25D7}"/>
              </a:ext>
            </a:extLst>
          </p:cNvPr>
          <p:cNvPicPr>
            <a:picLocks noChangeAspect="1"/>
          </p:cNvPicPr>
          <p:nvPr/>
        </p:nvPicPr>
        <p:blipFill>
          <a:blip r:embed="rId5"/>
          <a:stretch>
            <a:fillRect/>
          </a:stretch>
        </p:blipFill>
        <p:spPr>
          <a:xfrm>
            <a:off x="6572273" y="609602"/>
            <a:ext cx="5056912" cy="5587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1502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5" name="Rectangle 34">
            <a:extLst>
              <a:ext uri="{FF2B5EF4-FFF2-40B4-BE49-F238E27FC236}">
                <a16:creationId xmlns:a16="http://schemas.microsoft.com/office/drawing/2014/main" id="{95A97DA9-E49D-4DA6-94D2-2CCE6BF63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F59DC3F-1580-45A4-BF27-22C0C2C13E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8" name="Picture 37">
              <a:extLst>
                <a:ext uri="{FF2B5EF4-FFF2-40B4-BE49-F238E27FC236}">
                  <a16:creationId xmlns:a16="http://schemas.microsoft.com/office/drawing/2014/main" id="{9EFFE130-A451-4FC3-A082-FDBED9B6CD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8E25A818-41FA-4117-993E-CAE773DAA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563C796E-C83B-44F7-9402-41EACBA2C0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 name="Picture 40">
              <a:extLst>
                <a:ext uri="{FF2B5EF4-FFF2-40B4-BE49-F238E27FC236}">
                  <a16:creationId xmlns:a16="http://schemas.microsoft.com/office/drawing/2014/main" id="{58BB663C-8B77-4764-9435-8F35FB6E7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F6179533-B52F-4099-8EBC-1738376CEDAC}"/>
              </a:ext>
            </a:extLst>
          </p:cNvPr>
          <p:cNvSpPr>
            <a:spLocks noGrp="1"/>
          </p:cNvSpPr>
          <p:nvPr>
            <p:ph type="title"/>
          </p:nvPr>
        </p:nvSpPr>
        <p:spPr>
          <a:xfrm>
            <a:off x="6553770" y="1041401"/>
            <a:ext cx="4538526" cy="2345264"/>
          </a:xfrm>
        </p:spPr>
        <p:txBody>
          <a:bodyPr vert="horz" lIns="91440" tIns="45720" rIns="91440" bIns="45720" rtlCol="0" anchor="b">
            <a:normAutofit/>
          </a:bodyPr>
          <a:lstStyle/>
          <a:p>
            <a:r>
              <a:rPr lang="en-US" sz="5400"/>
              <a:t>Welcome!</a:t>
            </a:r>
            <a:endParaRPr lang="en-US">
              <a:ea typeface="+mj-ea"/>
              <a:cs typeface="+mj-cs"/>
            </a:endParaRPr>
          </a:p>
        </p:txBody>
      </p:sp>
      <p:sp>
        <p:nvSpPr>
          <p:cNvPr id="9" name="Content Placeholder 8">
            <a:extLst>
              <a:ext uri="{FF2B5EF4-FFF2-40B4-BE49-F238E27FC236}">
                <a16:creationId xmlns:a16="http://schemas.microsoft.com/office/drawing/2014/main" id="{FAA509CE-6243-4157-A4B3-BA61F83AEF3C}"/>
              </a:ext>
            </a:extLst>
          </p:cNvPr>
          <p:cNvSpPr>
            <a:spLocks noGrp="1"/>
          </p:cNvSpPr>
          <p:nvPr>
            <p:ph idx="1"/>
          </p:nvPr>
        </p:nvSpPr>
        <p:spPr>
          <a:xfrm>
            <a:off x="6579045" y="3657596"/>
            <a:ext cx="4513252" cy="1938531"/>
          </a:xfrm>
        </p:spPr>
        <p:txBody>
          <a:bodyPr vert="horz" lIns="91440" tIns="45720" rIns="91440" bIns="45720" rtlCol="0" anchor="t">
            <a:normAutofit/>
          </a:bodyPr>
          <a:lstStyle/>
          <a:p>
            <a:pPr marL="0" indent="0" algn="ctr">
              <a:buNone/>
            </a:pPr>
            <a:r>
              <a:rPr lang="en-US" sz="2100">
                <a:solidFill>
                  <a:schemeClr val="tx1"/>
                </a:solidFill>
              </a:rPr>
              <a:t>Would you rather eat TURKEY or PIE? </a:t>
            </a:r>
          </a:p>
        </p:txBody>
      </p:sp>
      <p:sp>
        <p:nvSpPr>
          <p:cNvPr id="43" name="Rectangle 42">
            <a:extLst>
              <a:ext uri="{FF2B5EF4-FFF2-40B4-BE49-F238E27FC236}">
                <a16:creationId xmlns:a16="http://schemas.microsoft.com/office/drawing/2014/main" id="{ADA004B6-9ACF-4343-96E2-88D6C7625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659376"/>
          </a:xfrm>
          <a:prstGeom prst="rect">
            <a:avLst/>
          </a:prstGeom>
          <a:solidFill>
            <a:schemeClr val="bg2"/>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8739222-2010-48A7-A507-335A685460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1254051"/>
            <a:ext cx="2508652" cy="2094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Pie">
            <a:extLst>
              <a:ext uri="{FF2B5EF4-FFF2-40B4-BE49-F238E27FC236}">
                <a16:creationId xmlns:a16="http://schemas.microsoft.com/office/drawing/2014/main" id="{0C301263-40DC-46D7-88D6-B96BAEA03F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0904" y="1406769"/>
            <a:ext cx="1747063" cy="1747063"/>
          </a:xfrm>
          <a:prstGeom prst="rect">
            <a:avLst/>
          </a:prstGeom>
        </p:spPr>
      </p:pic>
      <p:sp>
        <p:nvSpPr>
          <p:cNvPr id="47" name="Rectangle 46">
            <a:extLst>
              <a:ext uri="{FF2B5EF4-FFF2-40B4-BE49-F238E27FC236}">
                <a16:creationId xmlns:a16="http://schemas.microsoft.com/office/drawing/2014/main" id="{0ED3FFF7-7278-491C-97E5-29858724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3147" y="1254050"/>
            <a:ext cx="2021427"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44C5A02-6D3E-44C6-BBAA-E8A6220E2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3509434"/>
            <a:ext cx="2508652" cy="20866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6990378-DBD0-4F70-97CD-114788B14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0024" y="2917369"/>
            <a:ext cx="1996749" cy="267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descr="Cooked turkey">
            <a:extLst>
              <a:ext uri="{FF2B5EF4-FFF2-40B4-BE49-F238E27FC236}">
                <a16:creationId xmlns:a16="http://schemas.microsoft.com/office/drawing/2014/main" id="{59F91D81-90BD-41FA-9FBE-114E91D717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72560" y="3429861"/>
            <a:ext cx="1686401" cy="1686401"/>
          </a:xfrm>
          <a:prstGeom prst="rect">
            <a:avLst/>
          </a:prstGeom>
        </p:spPr>
      </p:pic>
      <p:cxnSp>
        <p:nvCxnSpPr>
          <p:cNvPr id="53" name="Straight Connector 52">
            <a:extLst>
              <a:ext uri="{FF2B5EF4-FFF2-40B4-BE49-F238E27FC236}">
                <a16:creationId xmlns:a16="http://schemas.microsoft.com/office/drawing/2014/main" id="{9AE6F4BF-0B2B-4BB3-BCCC-3D3703525C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94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6A232949-082F-4CC8-8F02-5DC71D65D469}"/>
              </a:ext>
            </a:extLst>
          </p:cNvPr>
          <p:cNvSpPr>
            <a:spLocks noGrp="1"/>
          </p:cNvSpPr>
          <p:nvPr>
            <p:ph idx="1"/>
          </p:nvPr>
        </p:nvSpPr>
        <p:spPr>
          <a:xfrm>
            <a:off x="1049880" y="1627456"/>
            <a:ext cx="2835464" cy="3552039"/>
          </a:xfrm>
        </p:spPr>
        <p:txBody>
          <a:bodyPr vert="horz" lIns="91440" tIns="45720" rIns="91440" bIns="45720" rtlCol="0">
            <a:normAutofit/>
          </a:bodyPr>
          <a:lstStyle/>
          <a:p>
            <a:pPr marL="0" indent="0">
              <a:buNone/>
            </a:pPr>
            <a:r>
              <a:rPr lang="en-US" sz="4800" b="1" dirty="0">
                <a:solidFill>
                  <a:srgbClr val="262626"/>
                </a:solidFill>
              </a:rPr>
              <a:t>Teacher Feedback Survey</a:t>
            </a:r>
          </a:p>
        </p:txBody>
      </p:sp>
      <p:sp useBgFill="1">
        <p:nvSpPr>
          <p:cNvPr id="1037" name="Rectangle 1036">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RCode for HRDE Advisory Lesson Feedback Survey">
            <a:extLst>
              <a:ext uri="{FF2B5EF4-FFF2-40B4-BE49-F238E27FC236}">
                <a16:creationId xmlns:a16="http://schemas.microsoft.com/office/drawing/2014/main" id="{11112216-0D31-D549-1378-9521EB7FFC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1056" y="609602"/>
            <a:ext cx="5587749" cy="558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33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FBB8A0C-706C-48AB-AB08-B1423A00333A}"/>
              </a:ext>
            </a:extLst>
          </p:cNvPr>
          <p:cNvSpPr>
            <a:spLocks noGrp="1"/>
          </p:cNvSpPr>
          <p:nvPr>
            <p:ph type="title"/>
          </p:nvPr>
        </p:nvSpPr>
        <p:spPr>
          <a:xfrm>
            <a:off x="1055599" y="1055077"/>
            <a:ext cx="2532909" cy="4794578"/>
          </a:xfrm>
        </p:spPr>
        <p:txBody>
          <a:bodyPr>
            <a:normAutofit/>
          </a:bodyPr>
          <a:lstStyle/>
          <a:p>
            <a:r>
              <a:rPr lang="en-US">
                <a:solidFill>
                  <a:srgbClr val="262626"/>
                </a:solidFill>
                <a:ea typeface="Meiryo"/>
              </a:rPr>
              <a:t>Objectives</a:t>
            </a:r>
            <a:endParaRPr lang="en-US">
              <a:solidFill>
                <a:srgbClr val="262626"/>
              </a:solidFill>
            </a:endParaRP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9B5ED68-32F7-4401-89CD-BD2678E97C11}"/>
              </a:ext>
            </a:extLst>
          </p:cNvPr>
          <p:cNvGraphicFramePr>
            <a:graphicFrameLocks noGrp="1"/>
          </p:cNvGraphicFramePr>
          <p:nvPr>
            <p:ph idx="1"/>
            <p:extLst>
              <p:ext uri="{D42A27DB-BD31-4B8C-83A1-F6EECF244321}">
                <p14:modId xmlns:p14="http://schemas.microsoft.com/office/powerpoint/2010/main" val="2364057448"/>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661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50" name="Picture 4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1" name="Rectangle 5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2" name="Picture 5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3" name="Picture 5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5" name="Straight Connector 5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7" name="Rectangle 56">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Picture 4" descr="A group of people around each other&#10;&#10;Description automatically generated">
            <a:extLst>
              <a:ext uri="{FF2B5EF4-FFF2-40B4-BE49-F238E27FC236}">
                <a16:creationId xmlns:a16="http://schemas.microsoft.com/office/drawing/2014/main" id="{D713358E-D816-4C03-A2B2-36307C227190}"/>
              </a:ext>
            </a:extLst>
          </p:cNvPr>
          <p:cNvPicPr>
            <a:picLocks noChangeAspect="1"/>
          </p:cNvPicPr>
          <p:nvPr/>
        </p:nvPicPr>
        <p:blipFill rotWithShape="1">
          <a:blip r:embed="rId6">
            <a:alphaModFix amt="50000"/>
          </a:blip>
          <a:srcRect t="14783" r="1" b="3020"/>
          <a:stretch/>
        </p:blipFill>
        <p:spPr>
          <a:xfrm>
            <a:off x="486138" y="488137"/>
            <a:ext cx="11227442" cy="5883295"/>
          </a:xfrm>
          <a:prstGeom prst="rect">
            <a:avLst/>
          </a:prstGeom>
        </p:spPr>
      </p:pic>
      <p:cxnSp>
        <p:nvCxnSpPr>
          <p:cNvPr id="61" name="Straight Connector 60">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65" name="Group 64">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66"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7" name="Picture 66">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68"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9" name="Picture 68">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Title 1">
            <a:extLst>
              <a:ext uri="{FF2B5EF4-FFF2-40B4-BE49-F238E27FC236}">
                <a16:creationId xmlns:a16="http://schemas.microsoft.com/office/drawing/2014/main" id="{DE6C3E29-2D70-4F81-8A82-5A4D40DA6B9D}"/>
              </a:ext>
            </a:extLst>
          </p:cNvPr>
          <p:cNvSpPr>
            <a:spLocks noGrp="1"/>
          </p:cNvSpPr>
          <p:nvPr>
            <p:ph type="title"/>
          </p:nvPr>
        </p:nvSpPr>
        <p:spPr>
          <a:xfrm>
            <a:off x="2224403" y="1113698"/>
            <a:ext cx="8229600" cy="2345264"/>
          </a:xfrm>
        </p:spPr>
        <p:txBody>
          <a:bodyPr vert="horz" lIns="91440" tIns="45720" rIns="91440" bIns="45720" rtlCol="0" anchor="b">
            <a:normAutofit/>
          </a:bodyPr>
          <a:lstStyle/>
          <a:p>
            <a:r>
              <a:rPr lang="en-US" sz="7200">
                <a:solidFill>
                  <a:schemeClr val="bg1"/>
                </a:solidFill>
              </a:rPr>
              <a:t>Thanksgiving</a:t>
            </a:r>
          </a:p>
        </p:txBody>
      </p:sp>
      <p:sp>
        <p:nvSpPr>
          <p:cNvPr id="8" name="Content Placeholder 7">
            <a:extLst>
              <a:ext uri="{FF2B5EF4-FFF2-40B4-BE49-F238E27FC236}">
                <a16:creationId xmlns:a16="http://schemas.microsoft.com/office/drawing/2014/main" id="{F38BA302-48F4-428B-8A77-914F6098EB10}"/>
              </a:ext>
            </a:extLst>
          </p:cNvPr>
          <p:cNvSpPr>
            <a:spLocks noGrp="1"/>
          </p:cNvSpPr>
          <p:nvPr>
            <p:ph idx="1"/>
          </p:nvPr>
        </p:nvSpPr>
        <p:spPr>
          <a:xfrm>
            <a:off x="2453003" y="3729894"/>
            <a:ext cx="7772400" cy="1320802"/>
          </a:xfrm>
        </p:spPr>
        <p:txBody>
          <a:bodyPr vert="horz" lIns="91440" tIns="45720" rIns="91440" bIns="45720" rtlCol="0" anchor="t">
            <a:normAutofit/>
          </a:bodyPr>
          <a:lstStyle/>
          <a:p>
            <a:pPr marL="0" indent="0" algn="ctr">
              <a:buNone/>
            </a:pPr>
            <a:r>
              <a:rPr lang="en-US" sz="2800" dirty="0">
                <a:solidFill>
                  <a:schemeClr val="bg1"/>
                </a:solidFill>
              </a:rPr>
              <a:t>What do you know about the history of the holiday we recognize as Thanksgiving?</a:t>
            </a:r>
          </a:p>
        </p:txBody>
      </p:sp>
    </p:spTree>
    <p:extLst>
      <p:ext uri="{BB962C8B-B14F-4D97-AF65-F5344CB8AC3E}">
        <p14:creationId xmlns:p14="http://schemas.microsoft.com/office/powerpoint/2010/main" val="432450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3" name="Picture 2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 name="Picture 2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8" name="Straight Connector 2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0" name="Rectangle 29">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5" name="Picture 34">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BF9E33EA-477C-4FDD-81B3-02B4CF44E5C9}"/>
              </a:ext>
            </a:extLst>
          </p:cNvPr>
          <p:cNvSpPr>
            <a:spLocks noGrp="1"/>
          </p:cNvSpPr>
          <p:nvPr>
            <p:ph type="title"/>
          </p:nvPr>
        </p:nvSpPr>
        <p:spPr>
          <a:xfrm>
            <a:off x="6553770" y="1041401"/>
            <a:ext cx="4538526" cy="2345264"/>
          </a:xfrm>
        </p:spPr>
        <p:txBody>
          <a:bodyPr vert="horz" lIns="91440" tIns="45720" rIns="91440" bIns="45720" rtlCol="0" anchor="b">
            <a:normAutofit/>
          </a:bodyPr>
          <a:lstStyle/>
          <a:p>
            <a:pPr>
              <a:lnSpc>
                <a:spcPct val="90000"/>
              </a:lnSpc>
            </a:pPr>
            <a:r>
              <a:rPr lang="en-US" sz="3800" dirty="0">
                <a:solidFill>
                  <a:srgbClr val="262626"/>
                </a:solidFill>
              </a:rPr>
              <a:t>Everything We Know about Thanksgiving is WRONG? </a:t>
            </a:r>
          </a:p>
        </p:txBody>
      </p:sp>
      <p:sp>
        <p:nvSpPr>
          <p:cNvPr id="38" name="Rectangle 37">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Online Media 2" title="Everything You Know About Thanksgiving is WRONG | Decoded | MTV News">
            <a:hlinkClick r:id="" action="ppaction://media"/>
            <a:extLst>
              <a:ext uri="{FF2B5EF4-FFF2-40B4-BE49-F238E27FC236}">
                <a16:creationId xmlns:a16="http://schemas.microsoft.com/office/drawing/2014/main" id="{5195D2F6-E1F2-D4DC-6D4F-02981731DB5D}"/>
              </a:ext>
            </a:extLst>
          </p:cNvPr>
          <p:cNvPicPr>
            <a:picLocks noRot="1" noChangeAspect="1"/>
          </p:cNvPicPr>
          <p:nvPr>
            <a:videoFile r:link="rId1"/>
          </p:nvPr>
        </p:nvPicPr>
        <p:blipFill>
          <a:blip r:embed="rId9"/>
          <a:stretch>
            <a:fillRect/>
          </a:stretch>
        </p:blipFill>
        <p:spPr>
          <a:xfrm>
            <a:off x="1321944" y="2004389"/>
            <a:ext cx="4472364" cy="2526886"/>
          </a:xfrm>
          <a:prstGeom prst="rect">
            <a:avLst/>
          </a:prstGeom>
        </p:spPr>
      </p:pic>
    </p:spTree>
    <p:extLst>
      <p:ext uri="{BB962C8B-B14F-4D97-AF65-F5344CB8AC3E}">
        <p14:creationId xmlns:p14="http://schemas.microsoft.com/office/powerpoint/2010/main" val="377569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0614-EA32-4361-987E-1214195D8E56}"/>
              </a:ext>
            </a:extLst>
          </p:cNvPr>
          <p:cNvSpPr>
            <a:spLocks noGrp="1"/>
          </p:cNvSpPr>
          <p:nvPr>
            <p:ph type="title"/>
          </p:nvPr>
        </p:nvSpPr>
        <p:spPr>
          <a:xfrm>
            <a:off x="1295402" y="982132"/>
            <a:ext cx="9601196" cy="1303867"/>
          </a:xfrm>
        </p:spPr>
        <p:txBody>
          <a:bodyPr>
            <a:normAutofit/>
          </a:bodyPr>
          <a:lstStyle/>
          <a:p>
            <a:r>
              <a:rPr lang="en-US" dirty="0">
                <a:solidFill>
                  <a:srgbClr val="262626"/>
                </a:solidFill>
              </a:rPr>
              <a:t>The Two Stories of Thanksgiving</a:t>
            </a:r>
          </a:p>
        </p:txBody>
      </p:sp>
      <p:sp>
        <p:nvSpPr>
          <p:cNvPr id="3" name="Content Placeholder 2">
            <a:extLst>
              <a:ext uri="{FF2B5EF4-FFF2-40B4-BE49-F238E27FC236}">
                <a16:creationId xmlns:a16="http://schemas.microsoft.com/office/drawing/2014/main" id="{756A24BE-B2BD-4D47-827D-6ECC218FB3D8}"/>
              </a:ext>
            </a:extLst>
          </p:cNvPr>
          <p:cNvSpPr>
            <a:spLocks noGrp="1"/>
          </p:cNvSpPr>
          <p:nvPr>
            <p:ph idx="1"/>
          </p:nvPr>
        </p:nvSpPr>
        <p:spPr>
          <a:xfrm>
            <a:off x="1295402" y="2556932"/>
            <a:ext cx="6256866" cy="3318936"/>
          </a:xfrm>
        </p:spPr>
        <p:txBody>
          <a:bodyPr>
            <a:normAutofit/>
          </a:bodyPr>
          <a:lstStyle/>
          <a:p>
            <a:r>
              <a:rPr lang="en-US" dirty="0">
                <a:solidFill>
                  <a:srgbClr val="262626"/>
                </a:solidFill>
                <a:ea typeface="+mn-lt"/>
                <a:cs typeface="+mn-lt"/>
              </a:rPr>
              <a:t>The version we learn in school, starts with the landing of the Mayflower in 1620 in a small bay north of Cape Cod. </a:t>
            </a:r>
          </a:p>
          <a:p>
            <a:endParaRPr lang="en-US" dirty="0">
              <a:solidFill>
                <a:srgbClr val="262626"/>
              </a:solidFill>
              <a:ea typeface="+mn-lt"/>
              <a:cs typeface="+mn-lt"/>
            </a:endParaRPr>
          </a:p>
          <a:p>
            <a:r>
              <a:rPr lang="en-US" dirty="0">
                <a:solidFill>
                  <a:srgbClr val="262626"/>
                </a:solidFill>
                <a:ea typeface="+mn-lt"/>
                <a:cs typeface="+mn-lt"/>
              </a:rPr>
              <a:t>In the Native American version, the arrival of the Pilgrims marks the beginning of the end.</a:t>
            </a:r>
            <a:endParaRPr lang="en-US" dirty="0">
              <a:solidFill>
                <a:srgbClr val="262626"/>
              </a:solidFill>
            </a:endParaRPr>
          </a:p>
        </p:txBody>
      </p:sp>
      <p:pic>
        <p:nvPicPr>
          <p:cNvPr id="4" name="Picture 4" descr="A picture containing group&#10;&#10;Description automatically generated">
            <a:extLst>
              <a:ext uri="{FF2B5EF4-FFF2-40B4-BE49-F238E27FC236}">
                <a16:creationId xmlns:a16="http://schemas.microsoft.com/office/drawing/2014/main" id="{8E63DB4C-59A3-4FD9-9394-356D36E87186}"/>
              </a:ext>
            </a:extLst>
          </p:cNvPr>
          <p:cNvPicPr>
            <a:picLocks noChangeAspect="1"/>
          </p:cNvPicPr>
          <p:nvPr/>
        </p:nvPicPr>
        <p:blipFill>
          <a:blip r:embed="rId4"/>
          <a:stretch>
            <a:fillRect/>
          </a:stretch>
        </p:blipFill>
        <p:spPr>
          <a:xfrm>
            <a:off x="8085026" y="2757636"/>
            <a:ext cx="2739728" cy="2739728"/>
          </a:xfrm>
          <a:prstGeom prst="rect">
            <a:avLst/>
          </a:prstGeom>
          <a:ln w="57150" cmpd="thickThin">
            <a:solidFill>
              <a:srgbClr val="7F7F7F"/>
            </a:solidFill>
            <a:miter lim="800000"/>
          </a:ln>
        </p:spPr>
      </p:pic>
    </p:spTree>
    <p:extLst>
      <p:ext uri="{BB962C8B-B14F-4D97-AF65-F5344CB8AC3E}">
        <p14:creationId xmlns:p14="http://schemas.microsoft.com/office/powerpoint/2010/main" val="38310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7C4858-FAA3-4226-A856-193A01910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C1B503-0291-4E82-A65E-72D604D9F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F836C5-9601-4982-A121-CCA49BF7B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2AC8C4A-B8D2-4183-A3B6-23E00C948A8F}"/>
              </a:ext>
            </a:extLst>
          </p:cNvPr>
          <p:cNvSpPr>
            <a:spLocks noGrp="1"/>
          </p:cNvSpPr>
          <p:nvPr>
            <p:ph type="title"/>
          </p:nvPr>
        </p:nvSpPr>
        <p:spPr>
          <a:xfrm>
            <a:off x="952108" y="954756"/>
            <a:ext cx="2730414" cy="4946003"/>
          </a:xfrm>
        </p:spPr>
        <p:txBody>
          <a:bodyPr>
            <a:normAutofit/>
          </a:bodyPr>
          <a:lstStyle/>
          <a:p>
            <a:r>
              <a:rPr lang="en-US" sz="5000">
                <a:solidFill>
                  <a:srgbClr val="FFFFFF"/>
                </a:solidFill>
              </a:rPr>
              <a:t>Reflection</a:t>
            </a:r>
          </a:p>
        </p:txBody>
      </p:sp>
      <p:sp>
        <p:nvSpPr>
          <p:cNvPr id="14" name="Rectangle 13">
            <a:extLst>
              <a:ext uri="{FF2B5EF4-FFF2-40B4-BE49-F238E27FC236}">
                <a16:creationId xmlns:a16="http://schemas.microsoft.com/office/drawing/2014/main" id="{46CD0D05-FF47-4ABB-841C-0600CADC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67DC85-F33A-4843-91E9-BF24560C73C8}"/>
              </a:ext>
            </a:extLst>
          </p:cNvPr>
          <p:cNvSpPr>
            <a:spLocks noGrp="1"/>
          </p:cNvSpPr>
          <p:nvPr>
            <p:ph idx="1"/>
          </p:nvPr>
        </p:nvSpPr>
        <p:spPr>
          <a:xfrm>
            <a:off x="5150360" y="469900"/>
            <a:ext cx="5953630" cy="5405968"/>
          </a:xfrm>
        </p:spPr>
        <p:txBody>
          <a:bodyPr anchor="ctr">
            <a:normAutofit/>
          </a:bodyPr>
          <a:lstStyle/>
          <a:p>
            <a:pPr marL="0" indent="0">
              <a:buNone/>
            </a:pPr>
            <a:r>
              <a:rPr lang="en-US" sz="3200" dirty="0">
                <a:solidFill>
                  <a:schemeClr val="bg1"/>
                </a:solidFill>
              </a:rPr>
              <a:t>What does it mean "the arrival of the Pilgrims marks the beginning of the end"?</a:t>
            </a:r>
          </a:p>
        </p:txBody>
      </p:sp>
    </p:spTree>
    <p:extLst>
      <p:ext uri="{BB962C8B-B14F-4D97-AF65-F5344CB8AC3E}">
        <p14:creationId xmlns:p14="http://schemas.microsoft.com/office/powerpoint/2010/main" val="410838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C14BB06-EC8A-4E11-BC86-8614A4556D7E}"/>
              </a:ext>
            </a:extLst>
          </p:cNvPr>
          <p:cNvSpPr>
            <a:spLocks noGrp="1"/>
          </p:cNvSpPr>
          <p:nvPr>
            <p:ph type="title"/>
          </p:nvPr>
        </p:nvSpPr>
        <p:spPr>
          <a:xfrm>
            <a:off x="6094412" y="982132"/>
            <a:ext cx="4802185" cy="1303867"/>
          </a:xfrm>
        </p:spPr>
        <p:txBody>
          <a:bodyPr>
            <a:normAutofit/>
          </a:bodyPr>
          <a:lstStyle/>
          <a:p>
            <a:pPr>
              <a:lnSpc>
                <a:spcPct val="90000"/>
              </a:lnSpc>
            </a:pPr>
            <a:r>
              <a:rPr lang="en-US" sz="2800" dirty="0">
                <a:solidFill>
                  <a:srgbClr val="262626"/>
                </a:solidFill>
              </a:rPr>
              <a:t>MYTH: The Native American's story begins when the Pilgrims land on Plymouth Rock. </a:t>
            </a:r>
          </a:p>
        </p:txBody>
      </p:sp>
      <p:sp>
        <p:nvSpPr>
          <p:cNvPr id="17" name="Rectangle 16">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posing for a photo&#10;&#10;Description automatically generated">
            <a:extLst>
              <a:ext uri="{FF2B5EF4-FFF2-40B4-BE49-F238E27FC236}">
                <a16:creationId xmlns:a16="http://schemas.microsoft.com/office/drawing/2014/main" id="{D5BECA0A-AE02-4E99-A15C-5070F4A544A4}"/>
              </a:ext>
            </a:extLst>
          </p:cNvPr>
          <p:cNvPicPr>
            <a:picLocks noChangeAspect="1"/>
          </p:cNvPicPr>
          <p:nvPr/>
        </p:nvPicPr>
        <p:blipFill>
          <a:blip r:embed="rId6"/>
          <a:stretch>
            <a:fillRect/>
          </a:stretch>
        </p:blipFill>
        <p:spPr>
          <a:xfrm>
            <a:off x="1412683" y="2249248"/>
            <a:ext cx="3876801" cy="2180700"/>
          </a:xfrm>
          <a:prstGeom prst="rect">
            <a:avLst/>
          </a:prstGeom>
        </p:spPr>
      </p:pic>
      <p:cxnSp>
        <p:nvCxnSpPr>
          <p:cNvPr id="19" name="Straight Connector 18">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3AEBC84-4B3A-459D-9A61-57705605C461}"/>
              </a:ext>
            </a:extLst>
          </p:cNvPr>
          <p:cNvSpPr>
            <a:spLocks noGrp="1"/>
          </p:cNvSpPr>
          <p:nvPr>
            <p:ph idx="1"/>
          </p:nvPr>
        </p:nvSpPr>
        <p:spPr>
          <a:xfrm>
            <a:off x="6094412" y="2556932"/>
            <a:ext cx="4802184" cy="3318936"/>
          </a:xfrm>
        </p:spPr>
        <p:txBody>
          <a:bodyPr>
            <a:normAutofit/>
          </a:bodyPr>
          <a:lstStyle/>
          <a:p>
            <a:pPr>
              <a:lnSpc>
                <a:spcPct val="90000"/>
              </a:lnSpc>
            </a:pPr>
            <a:r>
              <a:rPr lang="en-US" sz="2000" dirty="0">
                <a:solidFill>
                  <a:srgbClr val="262626"/>
                </a:solidFill>
              </a:rPr>
              <a:t>The</a:t>
            </a:r>
            <a:r>
              <a:rPr lang="en-US" sz="2000" dirty="0">
                <a:solidFill>
                  <a:srgbClr val="262626"/>
                </a:solidFill>
                <a:ea typeface="+mn-lt"/>
                <a:cs typeface="+mn-lt"/>
              </a:rPr>
              <a:t> </a:t>
            </a:r>
            <a:r>
              <a:rPr lang="en-US" sz="2000" dirty="0">
                <a:solidFill>
                  <a:srgbClr val="262626"/>
                </a:solidFill>
              </a:rPr>
              <a:t>Indigenous peoples had a hundred years of contact and trade with the Europeans before the pilgrims arrived in 1621.  </a:t>
            </a:r>
          </a:p>
          <a:p>
            <a:pPr>
              <a:lnSpc>
                <a:spcPct val="90000"/>
              </a:lnSpc>
            </a:pPr>
            <a:endParaRPr lang="en-US" sz="2000" dirty="0">
              <a:solidFill>
                <a:srgbClr val="262626"/>
              </a:solidFill>
            </a:endParaRPr>
          </a:p>
          <a:p>
            <a:pPr>
              <a:lnSpc>
                <a:spcPct val="90000"/>
              </a:lnSpc>
            </a:pPr>
            <a:r>
              <a:rPr lang="en-US" sz="2000" dirty="0">
                <a:solidFill>
                  <a:srgbClr val="262626"/>
                </a:solidFill>
                <a:ea typeface="+mn-lt"/>
                <a:cs typeface="+mn-lt"/>
              </a:rPr>
              <a:t>Years earlier British slaving crews introduced smallpox to the native people; over 90% of the local population died.</a:t>
            </a:r>
            <a:endParaRPr lang="en-US" sz="2000" dirty="0">
              <a:solidFill>
                <a:srgbClr val="262626"/>
              </a:solidFill>
            </a:endParaRPr>
          </a:p>
        </p:txBody>
      </p:sp>
    </p:spTree>
    <p:extLst>
      <p:ext uri="{BB962C8B-B14F-4D97-AF65-F5344CB8AC3E}">
        <p14:creationId xmlns:p14="http://schemas.microsoft.com/office/powerpoint/2010/main" val="3461132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Rectangle 12">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 name="Picture 14">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E70B8B24-97F9-4F79-9E90-E6B0F029647E}"/>
              </a:ext>
            </a:extLst>
          </p:cNvPr>
          <p:cNvSpPr>
            <a:spLocks noGrp="1"/>
          </p:cNvSpPr>
          <p:nvPr>
            <p:ph type="title"/>
          </p:nvPr>
        </p:nvSpPr>
        <p:spPr>
          <a:xfrm>
            <a:off x="1295402" y="982132"/>
            <a:ext cx="3660056" cy="1325373"/>
          </a:xfrm>
        </p:spPr>
        <p:txBody>
          <a:bodyPr anchor="b">
            <a:normAutofit/>
          </a:bodyPr>
          <a:lstStyle/>
          <a:p>
            <a:r>
              <a:rPr lang="en-US" sz="2400" dirty="0"/>
              <a:t>MYTH: Squanto happened to speak English and was happy to help translate. </a:t>
            </a:r>
          </a:p>
        </p:txBody>
      </p:sp>
      <p:cxnSp>
        <p:nvCxnSpPr>
          <p:cNvPr id="17" name="Straight Connector 16">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481FE94-19C6-481B-9586-E1997C746226}"/>
              </a:ext>
            </a:extLst>
          </p:cNvPr>
          <p:cNvSpPr>
            <a:spLocks noGrp="1"/>
          </p:cNvSpPr>
          <p:nvPr>
            <p:ph idx="1"/>
          </p:nvPr>
        </p:nvSpPr>
        <p:spPr>
          <a:xfrm>
            <a:off x="1295401" y="2493774"/>
            <a:ext cx="3660057" cy="3382094"/>
          </a:xfrm>
        </p:spPr>
        <p:txBody>
          <a:bodyPr>
            <a:normAutofit/>
          </a:bodyPr>
          <a:lstStyle/>
          <a:p>
            <a:r>
              <a:rPr lang="en-US" sz="1800" dirty="0" err="1"/>
              <a:t>Tisquantum</a:t>
            </a:r>
            <a:r>
              <a:rPr lang="en-US" sz="1800" dirty="0"/>
              <a:t> (Squanto) learned English after being kidnapped and sold into slavery by an English explorer.</a:t>
            </a:r>
          </a:p>
          <a:p>
            <a:r>
              <a:rPr lang="en-US" sz="1800" dirty="0" err="1"/>
              <a:t>Tisquantum</a:t>
            </a:r>
            <a:r>
              <a:rPr lang="en-US" sz="1800" dirty="0"/>
              <a:t> escaped and returned home to discover that his tribe, the </a:t>
            </a:r>
            <a:r>
              <a:rPr lang="en-US" sz="1800" dirty="0" err="1"/>
              <a:t>Patuxet</a:t>
            </a:r>
            <a:r>
              <a:rPr lang="en-US" sz="1800" dirty="0"/>
              <a:t> people, had been wiped out by smallpox.  </a:t>
            </a:r>
          </a:p>
          <a:p>
            <a:r>
              <a:rPr lang="en-US" sz="1800" dirty="0" err="1"/>
              <a:t>Tisquantum</a:t>
            </a:r>
            <a:r>
              <a:rPr lang="en-US" sz="1800" dirty="0"/>
              <a:t> used his English skills as an interpreter between the settlers and other native groups. </a:t>
            </a:r>
          </a:p>
        </p:txBody>
      </p:sp>
      <p:pic>
        <p:nvPicPr>
          <p:cNvPr id="4" name="Picture 4" descr="A picture containing outdoor, riding, person, air&#10;&#10;Description automatically generated">
            <a:extLst>
              <a:ext uri="{FF2B5EF4-FFF2-40B4-BE49-F238E27FC236}">
                <a16:creationId xmlns:a16="http://schemas.microsoft.com/office/drawing/2014/main" id="{2A54DC5B-3383-40A4-BAF8-27651C845DE6}"/>
              </a:ext>
            </a:extLst>
          </p:cNvPr>
          <p:cNvPicPr>
            <a:picLocks noChangeAspect="1"/>
          </p:cNvPicPr>
          <p:nvPr/>
        </p:nvPicPr>
        <p:blipFill rotWithShape="1">
          <a:blip r:embed="rId6"/>
          <a:srcRect r="4440" b="-1"/>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83851675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766</TotalTime>
  <Words>1020</Words>
  <Application>Microsoft Office PowerPoint</Application>
  <PresentationFormat>Widescreen</PresentationFormat>
  <Paragraphs>108</Paragraphs>
  <Slides>20</Slides>
  <Notes>19</Notes>
  <HiddenSlides>1</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Garamond</vt:lpstr>
      <vt:lpstr>Organic</vt:lpstr>
      <vt:lpstr>Let's Talk about Thanksgiving Parts 1 &amp;2</vt:lpstr>
      <vt:lpstr>Welcome!</vt:lpstr>
      <vt:lpstr>Objectives</vt:lpstr>
      <vt:lpstr>Thanksgiving</vt:lpstr>
      <vt:lpstr>Everything We Know about Thanksgiving is WRONG? </vt:lpstr>
      <vt:lpstr>The Two Stories of Thanksgiving</vt:lpstr>
      <vt:lpstr>Reflection</vt:lpstr>
      <vt:lpstr>MYTH: The Native American's story begins when the Pilgrims land on Plymouth Rock. </vt:lpstr>
      <vt:lpstr>MYTH: Squanto happened to speak English and was happy to help translate. </vt:lpstr>
      <vt:lpstr>MYTH: Thanksgiving is a celebration of the unity between the Indigenous Peoples and the European Settlers. </vt:lpstr>
      <vt:lpstr>BREAK</vt:lpstr>
      <vt:lpstr>Problematic Story Telling</vt:lpstr>
      <vt:lpstr>Reflection</vt:lpstr>
      <vt:lpstr>What can YOU do? </vt:lpstr>
      <vt:lpstr>What can YOU do? </vt:lpstr>
      <vt:lpstr>Happy Thanksgiving America</vt:lpstr>
      <vt:lpstr>Reflection</vt:lpstr>
      <vt:lpstr>Check Out</vt:lpstr>
      <vt:lpstr>Human Relations, Diversity &amp; Equity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Gomez, Julie</cp:lastModifiedBy>
  <cp:revision>10</cp:revision>
  <dcterms:created xsi:type="dcterms:W3CDTF">2020-10-06T17:58:47Z</dcterms:created>
  <dcterms:modified xsi:type="dcterms:W3CDTF">2022-06-28T19:10:16Z</dcterms:modified>
</cp:coreProperties>
</file>